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16"/>
  </p:notesMasterIdLst>
  <p:handoutMasterIdLst>
    <p:handoutMasterId r:id="rId17"/>
  </p:handoutMasterIdLst>
  <p:sldIdLst>
    <p:sldId id="269" r:id="rId2"/>
    <p:sldId id="258" r:id="rId3"/>
    <p:sldId id="299" r:id="rId4"/>
    <p:sldId id="257" r:id="rId5"/>
    <p:sldId id="302" r:id="rId6"/>
    <p:sldId id="301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268" r:id="rId15"/>
  </p:sldIdLst>
  <p:sldSz cx="12192000" cy="6858000"/>
  <p:notesSz cx="9947275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2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2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2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2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E389"/>
    <a:srgbClr val="FFFF8B"/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8" autoAdjust="0"/>
    <p:restoredTop sz="94660"/>
  </p:normalViewPr>
  <p:slideViewPr>
    <p:cSldViewPr>
      <p:cViewPr varScale="1">
        <p:scale>
          <a:sx n="78" d="100"/>
          <a:sy n="78" d="100"/>
        </p:scale>
        <p:origin x="114" y="5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10951" cy="34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3" tIns="45971" rIns="91943" bIns="4597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4001" y="0"/>
            <a:ext cx="4310951" cy="34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3" tIns="45971" rIns="91943" bIns="4597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513454"/>
            <a:ext cx="4310951" cy="34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3" tIns="45971" rIns="91943" bIns="4597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4001" y="6513454"/>
            <a:ext cx="4310951" cy="34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3" tIns="45971" rIns="91943" bIns="459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48F9192-B63C-4A2B-8769-C81ECDF74A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83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951" cy="343449"/>
          </a:xfrm>
          <a:prstGeom prst="rect">
            <a:avLst/>
          </a:prstGeom>
        </p:spPr>
        <p:txBody>
          <a:bodyPr vert="horz" lIns="91943" tIns="45971" rIns="91943" bIns="45971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001" y="0"/>
            <a:ext cx="4310951" cy="343449"/>
          </a:xfrm>
          <a:prstGeom prst="rect">
            <a:avLst/>
          </a:prstGeom>
        </p:spPr>
        <p:txBody>
          <a:bodyPr vert="horz" lIns="91943" tIns="45971" rIns="91943" bIns="45971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2E550E8-7DA8-48C3-9CEB-B8BC4E8970C5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43" tIns="45971" rIns="91943" bIns="45971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5194" y="3257825"/>
            <a:ext cx="7956890" cy="3085551"/>
          </a:xfrm>
          <a:prstGeom prst="rect">
            <a:avLst/>
          </a:prstGeom>
        </p:spPr>
        <p:txBody>
          <a:bodyPr vert="horz" lIns="91943" tIns="45971" rIns="91943" bIns="4597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13454"/>
            <a:ext cx="4310951" cy="343449"/>
          </a:xfrm>
          <a:prstGeom prst="rect">
            <a:avLst/>
          </a:prstGeom>
        </p:spPr>
        <p:txBody>
          <a:bodyPr vert="horz" lIns="91943" tIns="45971" rIns="91943" bIns="45971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001" y="6513454"/>
            <a:ext cx="4310951" cy="343449"/>
          </a:xfrm>
          <a:prstGeom prst="rect">
            <a:avLst/>
          </a:prstGeom>
        </p:spPr>
        <p:txBody>
          <a:bodyPr vert="horz" wrap="square" lIns="91943" tIns="45971" rIns="91943" bIns="459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F40F91A-7F2B-4B0D-9E67-A6EEA08A23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6247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036" indent="-28732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287" indent="-2298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001" indent="-2298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716" indent="-2298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430" indent="-2298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8145" indent="-2298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7860" indent="-2298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7574" indent="-2298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7CA898-B3E2-4CCB-B62A-4C8073B62F95}" type="slidenum">
              <a:rPr lang="ru-RU" altLang="ru-RU" smtClean="0">
                <a:solidFill>
                  <a:schemeClr val="tx2"/>
                </a:solidFill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2</a:t>
            </a:fld>
            <a:endParaRPr lang="ru-RU" altLang="ru-RU" smtClean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224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036" indent="-28732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287" indent="-2298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001" indent="-2298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716" indent="-2298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430" indent="-2298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8145" indent="-2298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7860" indent="-2298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7574" indent="-2298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7CA898-B3E2-4CCB-B62A-4C8073B62F95}" type="slidenum">
              <a:rPr lang="ru-RU" altLang="ru-RU" smtClean="0">
                <a:solidFill>
                  <a:schemeClr val="tx2"/>
                </a:solidFill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5</a:t>
            </a:fld>
            <a:endParaRPr lang="ru-RU" altLang="ru-RU" smtClean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34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4AE57699-17A0-4286-B9BE-8FFCA52436A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083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7F96A698-7861-4434-8CE7-2AA90852950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824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7CE0A093-EC58-4DE1-A22D-D1A15CA6F1F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5532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78A63F07-96A5-4C93-A003-4CF6BEF03AC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9137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34978A3B-EC15-4EA3-B0F5-B3524DA0792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9524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718F5BC-3463-4AF8-9378-D2D96F0FD69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9580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704E1-353E-4835-8DB7-DF7B491BFF2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9359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BCE74-FAFA-4229-9740-161C8131C37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681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2943-DE26-40F0-BC48-ADE1619F73E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333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C1F21A8B-D28F-4361-96F3-6E57BE3085A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096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37970183-B409-4583-A4A1-4F119AACF06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505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5443D750-E1E1-40B0-A7A9-06BF72A292F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671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FF216-70A7-4CAE-B82E-DA09B282967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800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D8BC9-5C52-4A6B-9A64-3BD6C030012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022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2E360-10C4-4C73-9AE0-DA2F29608E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5955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E57B5476-850A-4F5D-9644-372E69495E9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161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CCF54D79-A961-4904-879B-B5B910DBB55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191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26"/>
          <a:stretch/>
        </p:blipFill>
        <p:spPr bwMode="auto">
          <a:xfrm>
            <a:off x="7392144" y="3717032"/>
            <a:ext cx="4464496" cy="297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494402" y="244876"/>
            <a:ext cx="10697597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3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ФГБНУ </a:t>
            </a:r>
            <a:r>
              <a:rPr lang="en-GB" altLang="ru-RU" sz="23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Всероссийский научно-исследовательский институт биологической защиты растений</a:t>
            </a:r>
            <a:r>
              <a:rPr lang="ru-RU" altLang="ru-RU" sz="23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3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г. Краснодар</a:t>
            </a:r>
            <a:endParaRPr lang="en-GB" altLang="ru-RU" sz="2300" dirty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86" name="Text Box 12"/>
          <p:cNvSpPr txBox="1">
            <a:spLocks noChangeArrowheads="1"/>
          </p:cNvSpPr>
          <p:nvPr/>
        </p:nvSpPr>
        <p:spPr bwMode="auto">
          <a:xfrm>
            <a:off x="0" y="1817528"/>
            <a:ext cx="12192000" cy="1077218"/>
          </a:xfrm>
          <a:prstGeom prst="rect">
            <a:avLst/>
          </a:prstGeom>
          <a:solidFill>
            <a:srgbClr val="FFE38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3200" dirty="0">
                <a:solidFill>
                  <a:schemeClr val="tx1"/>
                </a:solidFill>
                <a:latin typeface="Arial" panose="020B0604020202020204" pitchFamily="34" charset="0"/>
              </a:rPr>
              <a:t>IX </a:t>
            </a:r>
            <a:r>
              <a:rPr lang="ru-RU" altLang="ru-RU" sz="3200" dirty="0">
                <a:solidFill>
                  <a:schemeClr val="tx1"/>
                </a:solidFill>
                <a:latin typeface="Arial" panose="020B0604020202020204" pitchFamily="34" charset="0"/>
              </a:rPr>
              <a:t>Всероссийский съезд СМУ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200" dirty="0">
                <a:solidFill>
                  <a:schemeClr val="tx1"/>
                </a:solidFill>
                <a:latin typeface="Arial" panose="020B0604020202020204" pitchFamily="34" charset="0"/>
              </a:rPr>
              <a:t>«Навстречу большим вызовам»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85" y="0"/>
            <a:ext cx="1360317" cy="1356026"/>
          </a:xfrm>
          <a:prstGeom prst="rect">
            <a:avLst/>
          </a:prstGeom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0" y="4293097"/>
            <a:ext cx="6744072" cy="178510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dirty="0">
                <a:solidFill>
                  <a:schemeClr val="tx1"/>
                </a:solidFill>
                <a:latin typeface="Garamond" panose="02020404030301010803" pitchFamily="18" charset="0"/>
              </a:rPr>
              <a:t>Томашевич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dirty="0">
                <a:solidFill>
                  <a:schemeClr val="tx1"/>
                </a:solidFill>
                <a:latin typeface="Garamond" panose="02020404030301010803" pitchFamily="18" charset="0"/>
              </a:rPr>
              <a:t>Наталья Сергеевна,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Garamond" panose="02020404030301010803" pitchFamily="18" charset="0"/>
              </a:rPr>
              <a:t>председатель СМУ ВНИИБЗР, </a:t>
            </a:r>
            <a:br>
              <a:rPr lang="ru-RU" altLang="ru-RU" sz="1800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ru-RU" altLang="ru-RU" sz="1800" dirty="0">
                <a:solidFill>
                  <a:schemeClr val="tx1"/>
                </a:solidFill>
                <a:latin typeface="Garamond" panose="02020404030301010803" pitchFamily="18" charset="0"/>
              </a:rPr>
              <a:t>председатель МНТС при Министерстве образования, </a:t>
            </a:r>
            <a:endParaRPr lang="ru-RU" altLang="ru-RU" sz="18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науки </a:t>
            </a:r>
            <a:r>
              <a:rPr lang="ru-RU" altLang="ru-RU" sz="1800" dirty="0">
                <a:solidFill>
                  <a:schemeClr val="tx1"/>
                </a:solidFill>
                <a:latin typeface="Garamond" panose="02020404030301010803" pitchFamily="18" charset="0"/>
              </a:rPr>
              <a:t>и молодежной политики Краснодарского </a:t>
            </a:r>
            <a:r>
              <a:rPr lang="ru-RU" altLang="ru-RU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края</a:t>
            </a:r>
            <a:endParaRPr lang="ru-RU" altLang="ru-RU" sz="1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542458" y="2951946"/>
            <a:ext cx="9144000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0" i="1" dirty="0">
                <a:solidFill>
                  <a:schemeClr val="tx1"/>
                </a:solidFill>
                <a:latin typeface="Arial" panose="020B0604020202020204" pitchFamily="34" charset="0"/>
              </a:rPr>
              <a:t>В рамках ежегодного саммита молодых ученых и инженеров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0" i="1" dirty="0">
                <a:solidFill>
                  <a:schemeClr val="tx1"/>
                </a:solidFill>
                <a:latin typeface="Arial" panose="020B0604020202020204" pitchFamily="34" charset="0"/>
              </a:rPr>
              <a:t>«БОЛЬШИЕ ВЫЗОВЫ для общества, государства, науки»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5377" y="188640"/>
            <a:ext cx="10953227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Оцениваем_ситуацию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b="1" dirty="0"/>
          </a:p>
        </p:txBody>
      </p:sp>
      <p:sp>
        <p:nvSpPr>
          <p:cNvPr id="4" name="Объект 4"/>
          <p:cNvSpPr>
            <a:spLocks noGrp="1"/>
          </p:cNvSpPr>
          <p:nvPr>
            <p:ph idx="1"/>
          </p:nvPr>
        </p:nvSpPr>
        <p:spPr>
          <a:xfrm>
            <a:off x="263350" y="1196752"/>
            <a:ext cx="11457283" cy="51125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Николашин Вадим, Мичуринский ГАУ, </a:t>
            </a:r>
            <a:r>
              <a:rPr lang="ru-RU" sz="2000" b="1" dirty="0" smtClean="0"/>
              <a:t>г. Мичуринск</a:t>
            </a:r>
          </a:p>
          <a:p>
            <a:pPr lvl="1"/>
            <a:r>
              <a:rPr lang="ru-RU" sz="1800" dirty="0"/>
              <a:t>Форсайт-проект «Научно-техническая политика Тамбовской области и качество жизни»</a:t>
            </a:r>
            <a:endParaRPr lang="ru-RU" sz="1800" dirty="0" smtClean="0"/>
          </a:p>
          <a:p>
            <a:r>
              <a:rPr lang="ru-RU" sz="2000" dirty="0"/>
              <a:t>Дмитриенко </a:t>
            </a:r>
            <a:r>
              <a:rPr lang="ru-RU" sz="2000" dirty="0" smtClean="0"/>
              <a:t>Елена, </a:t>
            </a:r>
            <a:r>
              <a:rPr lang="ru-RU" sz="2000" dirty="0"/>
              <a:t>Совет научной молодёжи СО РАН</a:t>
            </a:r>
            <a:r>
              <a:rPr lang="ru-RU" sz="2000" dirty="0" smtClean="0"/>
              <a:t>, </a:t>
            </a:r>
            <a:r>
              <a:rPr lang="ru-RU" sz="2000" b="1" dirty="0" smtClean="0"/>
              <a:t>г. Новосибирск</a:t>
            </a:r>
          </a:p>
          <a:p>
            <a:pPr lvl="1"/>
            <a:r>
              <a:rPr lang="ru-RU" sz="1800" dirty="0"/>
              <a:t>Корпус экспертов</a:t>
            </a:r>
            <a:endParaRPr lang="ru-RU" sz="1800" dirty="0" smtClean="0"/>
          </a:p>
          <a:p>
            <a:r>
              <a:rPr lang="ru-RU" sz="2000" dirty="0" err="1" smtClean="0"/>
              <a:t>Ергунова</a:t>
            </a:r>
            <a:r>
              <a:rPr lang="ru-RU" sz="2000" dirty="0" smtClean="0"/>
              <a:t> Ольга</a:t>
            </a:r>
            <a:r>
              <a:rPr lang="ru-RU" sz="2000" dirty="0" smtClean="0"/>
              <a:t>, </a:t>
            </a:r>
            <a:r>
              <a:rPr lang="ru-RU" sz="2000" dirty="0"/>
              <a:t>Уральский Федеральный университет, </a:t>
            </a:r>
            <a:r>
              <a:rPr lang="ru-RU" sz="2000" b="1" dirty="0"/>
              <a:t>г. Екатеринбург</a:t>
            </a:r>
          </a:p>
          <a:p>
            <a:pPr lvl="1"/>
            <a:r>
              <a:rPr lang="ru-RU" sz="1800" dirty="0"/>
              <a:t>Организация экспертных и общественных обсуждений с привлечением молодых </a:t>
            </a:r>
            <a:r>
              <a:rPr lang="ru-RU" sz="1800" dirty="0" smtClean="0"/>
              <a:t>ученых</a:t>
            </a:r>
          </a:p>
          <a:p>
            <a:pPr marL="0" lvl="1" indent="358775"/>
            <a:r>
              <a:rPr lang="ru-RU" sz="2000" dirty="0"/>
              <a:t>Антоненко </a:t>
            </a:r>
            <a:r>
              <a:rPr lang="ru-RU" sz="2000" dirty="0" smtClean="0"/>
              <a:t>Михаил, Северо-Кавказский федеральный научный центр </a:t>
            </a:r>
            <a:r>
              <a:rPr lang="ru-RU" sz="2000" dirty="0"/>
              <a:t>садоводства,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виноградарства</a:t>
            </a:r>
            <a:r>
              <a:rPr lang="ru-RU" sz="2000" dirty="0"/>
              <a:t>, </a:t>
            </a:r>
            <a:r>
              <a:rPr lang="ru-RU" sz="2000" dirty="0" smtClean="0"/>
              <a:t>виноделия, </a:t>
            </a:r>
            <a:r>
              <a:rPr lang="ru-RU" sz="2000" b="1" dirty="0"/>
              <a:t>г. </a:t>
            </a:r>
            <a:r>
              <a:rPr lang="ru-RU" sz="2000" b="1" dirty="0" smtClean="0"/>
              <a:t>Краснодар</a:t>
            </a:r>
            <a:endParaRPr lang="ru-RU" sz="2000" dirty="0"/>
          </a:p>
          <a:p>
            <a:pPr marL="685800" lvl="2"/>
            <a:r>
              <a:rPr lang="ru-RU" sz="1800" dirty="0"/>
              <a:t>Молодым ученым - зеленый свет!</a:t>
            </a:r>
          </a:p>
        </p:txBody>
      </p:sp>
    </p:spTree>
    <p:extLst>
      <p:ext uri="{BB962C8B-B14F-4D97-AF65-F5344CB8AC3E}">
        <p14:creationId xmlns:p14="http://schemas.microsoft.com/office/powerpoint/2010/main" val="38786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5377" y="260648"/>
            <a:ext cx="10953227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Вызов_принят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b="1" dirty="0"/>
          </a:p>
        </p:txBody>
      </p:sp>
      <p:sp>
        <p:nvSpPr>
          <p:cNvPr id="4" name="Объект 4"/>
          <p:cNvSpPr>
            <a:spLocks noGrp="1"/>
          </p:cNvSpPr>
          <p:nvPr>
            <p:ph idx="1"/>
          </p:nvPr>
        </p:nvSpPr>
        <p:spPr>
          <a:xfrm>
            <a:off x="263350" y="1196752"/>
            <a:ext cx="11457283" cy="5112568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Наркевич </a:t>
            </a:r>
            <a:r>
              <a:rPr lang="ru-RU" sz="2000" dirty="0" smtClean="0"/>
              <a:t>Артем, </a:t>
            </a:r>
            <a:r>
              <a:rPr lang="ru-RU" sz="2000" dirty="0"/>
              <a:t>Совет молодых учёных и специалистов при Губернаторе Красноярского края</a:t>
            </a:r>
            <a:r>
              <a:rPr lang="ru-RU" sz="2000" dirty="0" smtClean="0"/>
              <a:t>, </a:t>
            </a:r>
            <a:r>
              <a:rPr lang="ru-RU" sz="2000" b="1" dirty="0" smtClean="0"/>
              <a:t>г. Красноярск</a:t>
            </a:r>
          </a:p>
          <a:p>
            <a:pPr lvl="1"/>
            <a:r>
              <a:rPr lang="ru-RU" sz="1800" dirty="0"/>
              <a:t>Эффективная научная коммуникация</a:t>
            </a:r>
            <a:endParaRPr lang="ru-RU" sz="1800" dirty="0" smtClean="0"/>
          </a:p>
          <a:p>
            <a:r>
              <a:rPr lang="ru-RU" sz="2000" dirty="0" err="1"/>
              <a:t>Крылатов</a:t>
            </a:r>
            <a:r>
              <a:rPr lang="ru-RU" sz="2000" dirty="0"/>
              <a:t> </a:t>
            </a:r>
            <a:r>
              <a:rPr lang="ru-RU" sz="2000" dirty="0" smtClean="0"/>
              <a:t>Александр, Санкт-Петербургский государственный университет, </a:t>
            </a:r>
            <a:br>
              <a:rPr lang="ru-RU" sz="2000" dirty="0" smtClean="0"/>
            </a:br>
            <a:r>
              <a:rPr lang="ru-RU" sz="2000" b="1" dirty="0" smtClean="0"/>
              <a:t>г. Санкт-Петербург</a:t>
            </a:r>
          </a:p>
          <a:p>
            <a:pPr lvl="1"/>
            <a:r>
              <a:rPr lang="ru-RU" sz="1800" dirty="0" smtClean="0"/>
              <a:t>Университетская </a:t>
            </a:r>
            <a:r>
              <a:rPr lang="ru-RU" sz="1800" dirty="0"/>
              <a:t>молодежь как драйвер регионального развития и источник роста для </a:t>
            </a:r>
            <a:r>
              <a:rPr lang="ru-RU" sz="1800" dirty="0" smtClean="0"/>
              <a:t>бизнеса (Институционализация </a:t>
            </a:r>
            <a:r>
              <a:rPr lang="ru-RU" sz="1800" dirty="0"/>
              <a:t>СМУ в структуре Университета и региона</a:t>
            </a:r>
            <a:r>
              <a:rPr lang="ru-RU" sz="1800" dirty="0" smtClean="0"/>
              <a:t>)</a:t>
            </a:r>
          </a:p>
          <a:p>
            <a:pPr marL="361950" lvl="1" indent="-361950"/>
            <a:r>
              <a:rPr lang="ru-RU" sz="2000" dirty="0" smtClean="0"/>
              <a:t>Зарубин Олег, </a:t>
            </a:r>
            <a:r>
              <a:rPr lang="ru-RU" sz="2000" dirty="0"/>
              <a:t>Национальный исследовательский Мордовский государственный университет имени Н. П. Огарева</a:t>
            </a:r>
            <a:r>
              <a:rPr lang="ru-RU" sz="2000" dirty="0" smtClean="0"/>
              <a:t>, </a:t>
            </a:r>
            <a:r>
              <a:rPr lang="ru-RU" sz="2000" b="1" dirty="0" smtClean="0"/>
              <a:t>г. Саранск</a:t>
            </a:r>
          </a:p>
          <a:p>
            <a:pPr lvl="1"/>
            <a:r>
              <a:rPr lang="ru-RU" sz="1800" dirty="0"/>
              <a:t>Целевая стипендия молодым учёным, аспирантам и </a:t>
            </a:r>
            <a:r>
              <a:rPr lang="ru-RU" sz="1800" dirty="0" smtClean="0"/>
              <a:t>ординаторам</a:t>
            </a:r>
          </a:p>
          <a:p>
            <a:pPr marL="285750" lvl="1"/>
            <a:r>
              <a:rPr lang="ru-RU" sz="2000" dirty="0" err="1"/>
              <a:t>Нейфельд</a:t>
            </a:r>
            <a:r>
              <a:rPr lang="ru-RU" sz="2000" dirty="0"/>
              <a:t> </a:t>
            </a:r>
            <a:r>
              <a:rPr lang="ru-RU" sz="2000" dirty="0" smtClean="0"/>
              <a:t>Василий, Саратовский ГАУ им. Вавилова, </a:t>
            </a:r>
            <a:r>
              <a:rPr lang="ru-RU" sz="2000" b="1" dirty="0" smtClean="0"/>
              <a:t>г</a:t>
            </a:r>
            <a:r>
              <a:rPr lang="ru-RU" sz="2000" b="1" dirty="0"/>
              <a:t>. </a:t>
            </a:r>
            <a:r>
              <a:rPr lang="ru-RU" sz="2000" b="1" dirty="0" smtClean="0"/>
              <a:t>Саратов</a:t>
            </a:r>
            <a:endParaRPr lang="ru-RU" sz="2000" b="1" dirty="0"/>
          </a:p>
          <a:p>
            <a:pPr lvl="1"/>
            <a:r>
              <a:rPr lang="ru-RU" sz="1800" dirty="0"/>
              <a:t>Международная школа молодых ученых аграрных вузов и НИИ «Научная волна»</a:t>
            </a:r>
            <a:endParaRPr lang="ru-RU" sz="1800" dirty="0" smtClean="0"/>
          </a:p>
          <a:p>
            <a:pPr marL="285750" lvl="1"/>
            <a:r>
              <a:rPr lang="ru-RU" sz="2000" dirty="0" err="1"/>
              <a:t>Верхеев</a:t>
            </a:r>
            <a:r>
              <a:rPr lang="ru-RU" sz="2000" dirty="0"/>
              <a:t> Александр, </a:t>
            </a:r>
            <a:r>
              <a:rPr lang="ru-RU" sz="2000" dirty="0" smtClean="0"/>
              <a:t>Объединенный институт </a:t>
            </a:r>
            <a:r>
              <a:rPr lang="ru-RU" sz="2000" dirty="0"/>
              <a:t>ядерных исследований</a:t>
            </a:r>
            <a:r>
              <a:rPr lang="ru-RU" sz="2000" dirty="0" smtClean="0"/>
              <a:t>,</a:t>
            </a:r>
            <a:r>
              <a:rPr lang="ru-RU" sz="2000" b="1" dirty="0" smtClean="0"/>
              <a:t> </a:t>
            </a:r>
            <a:r>
              <a:rPr lang="ru-RU" sz="2000" b="1" dirty="0"/>
              <a:t>г. </a:t>
            </a:r>
            <a:r>
              <a:rPr lang="ru-RU" sz="2000" b="1" dirty="0" smtClean="0"/>
              <a:t>Дубна, Московская область</a:t>
            </a:r>
            <a:endParaRPr lang="ru-RU" sz="2000" b="1" dirty="0"/>
          </a:p>
          <a:p>
            <a:pPr lvl="1"/>
            <a:r>
              <a:rPr lang="ru-RU" sz="1800" dirty="0"/>
              <a:t>Организация международных молодежных научных конференций и школ в ОИЯИ</a:t>
            </a:r>
          </a:p>
        </p:txBody>
      </p:sp>
    </p:spTree>
    <p:extLst>
      <p:ext uri="{BB962C8B-B14F-4D97-AF65-F5344CB8AC3E}">
        <p14:creationId xmlns:p14="http://schemas.microsoft.com/office/powerpoint/2010/main" val="38691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6055" y="116632"/>
            <a:ext cx="10953227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идеального СМУ</a:t>
            </a:r>
            <a:endParaRPr lang="ru-RU" b="1" dirty="0"/>
          </a:p>
        </p:txBody>
      </p:sp>
      <p:sp>
        <p:nvSpPr>
          <p:cNvPr id="4" name="Объект 4"/>
          <p:cNvSpPr>
            <a:spLocks noGrp="1"/>
          </p:cNvSpPr>
          <p:nvPr>
            <p:ph idx="1"/>
          </p:nvPr>
        </p:nvSpPr>
        <p:spPr>
          <a:xfrm>
            <a:off x="0" y="870699"/>
            <a:ext cx="12025338" cy="5760640"/>
          </a:xfrm>
        </p:spPr>
        <p:txBody>
          <a:bodyPr numCol="2">
            <a:noAutofit/>
          </a:bodyPr>
          <a:lstStyle/>
          <a:p>
            <a:pPr marL="0" indent="0" algn="ctr">
              <a:buNone/>
            </a:pPr>
            <a:r>
              <a:rPr lang="ru-RU" sz="2400" b="1" i="1" dirty="0" smtClean="0"/>
              <a:t>Что нужно: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100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Расширение границ взаимодействий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внутри организаций и между ними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Не бояться задавать вопросы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Преодоление языковых барьеров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Самооценка себя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современных координатах</a:t>
            </a:r>
          </a:p>
          <a:p>
            <a:pPr marL="0" indent="0" algn="ctr">
              <a:buNone/>
            </a:pPr>
            <a:endParaRPr lang="ru-RU" sz="3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300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Популяризация науки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Сохранение кадров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Сопровождение проектов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Формирование положительного опыта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Развивитие</a:t>
            </a:r>
            <a:r>
              <a:rPr lang="ru-RU" dirty="0" smtClean="0">
                <a:solidFill>
                  <a:srgbClr val="FF0000"/>
                </a:solidFill>
              </a:rPr>
              <a:t> междисциплинарных связей</a:t>
            </a:r>
          </a:p>
          <a:p>
            <a:pPr marL="0" indent="0" algn="ctr">
              <a:buNone/>
            </a:pPr>
            <a:endParaRPr lang="ru-RU" sz="3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3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3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Выявление и поддержка талантов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Целевой поиск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Успешные карьеры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err="1" smtClean="0">
                <a:solidFill>
                  <a:schemeClr val="tx1"/>
                </a:solidFill>
              </a:rPr>
              <a:t>Приемственность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Разнообразие научных школ</a:t>
            </a: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b="1" i="1" dirty="0" smtClean="0"/>
              <a:t>Как можно:</a:t>
            </a:r>
            <a:endParaRPr lang="ru-RU" sz="2400" b="1" i="1" dirty="0"/>
          </a:p>
          <a:p>
            <a:pPr marL="0" indent="0" algn="ctr">
              <a:spcBef>
                <a:spcPts val="0"/>
              </a:spcBef>
              <a:buNone/>
            </a:pPr>
            <a:endParaRPr lang="ru-RU" sz="11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Сетевое взаимодействие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Ученые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↔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студенты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Онлайн-площадка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Многостороннее сотрудничество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рамках мероприятия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СМИ-популяризация</a:t>
            </a:r>
          </a:p>
          <a:p>
            <a:pPr marL="0" indent="0" algn="ctr">
              <a:buNone/>
            </a:pPr>
            <a:endParaRPr lang="ru-RU" sz="3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Привлечение индустриальных партнеров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Наставничество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Банк идей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Дискуссионные клубы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Школа молодых ученых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Выставка проектов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Гражданская наука</a:t>
            </a:r>
            <a:endParaRPr lang="ru-RU" sz="3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3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Рейтинги, экспертизы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Взаимодействие с работодателями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Олимпиады, конференции, съезды, школы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Проектная деятельность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Сетевое и междисциплинарное взаимодействие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7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5377" y="260648"/>
            <a:ext cx="10953227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идеального СМУ</a:t>
            </a:r>
            <a:endParaRPr lang="ru-RU" b="1" dirty="0"/>
          </a:p>
        </p:txBody>
      </p:sp>
      <p:sp>
        <p:nvSpPr>
          <p:cNvPr id="4" name="Объект 4"/>
          <p:cNvSpPr>
            <a:spLocks noGrp="1"/>
          </p:cNvSpPr>
          <p:nvPr>
            <p:ph idx="1"/>
          </p:nvPr>
        </p:nvSpPr>
        <p:spPr>
          <a:xfrm>
            <a:off x="263350" y="1196752"/>
            <a:ext cx="11457283" cy="5112568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ru-RU" sz="2400" b="1" i="1" dirty="0" smtClean="0"/>
              <a:t>Что нужно: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050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Оперативная научно-техническая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деятельность в организациях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Коммуникация внутри и снаружи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Повышение коммуникативных навыков (язык)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Координация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Институонализация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00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Планирование работы СМУ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Трансляция международного опыта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Привлечение общественности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 обсуждению инициатив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Развитие экспертных сообществ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Выработка предложений в программы развития</a:t>
            </a:r>
          </a:p>
          <a:p>
            <a:pPr marL="0" indent="0" algn="ctr">
              <a:buNone/>
            </a:pPr>
            <a:endParaRPr lang="ru-RU" sz="2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400" b="1" i="1" dirty="0" smtClean="0"/>
              <a:t>Как можно:</a:t>
            </a:r>
            <a:endParaRPr lang="ru-RU" sz="2400" b="1" i="1" dirty="0"/>
          </a:p>
          <a:p>
            <a:pPr marL="0" indent="0" algn="ctr">
              <a:spcBef>
                <a:spcPts val="0"/>
              </a:spcBef>
              <a:buNone/>
            </a:pPr>
            <a:endParaRPr lang="ru-RU" sz="105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Публичная экспертиза – рост для всех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Конкурсы, премии, семинары-тренинги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Формирование сообщества</a:t>
            </a:r>
          </a:p>
          <a:p>
            <a:pPr marL="0" indent="0" algn="ctr">
              <a:buNone/>
            </a:pPr>
            <a:endParaRPr lang="ru-RU" sz="2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Анализ ситуации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бсуждение идей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Выработка решение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Планирование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Качество результата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879976" y="1412776"/>
            <a:ext cx="6192688" cy="1281112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>Спасибо за внимание!!!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937909" y="3270436"/>
            <a:ext cx="6265863" cy="10525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Председатель совета Молодых ученых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Томашевич Наталья Сергеевна,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тел. 8-928-038-81-65,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e-mail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tom-s2@yandex.ru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https://ds04.infourok.ru/uploads/ex/069d/0006bd5c-1eb48ecf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r="37696" b="10539"/>
          <a:stretch/>
        </p:blipFill>
        <p:spPr bwMode="auto">
          <a:xfrm>
            <a:off x="191345" y="1124744"/>
            <a:ext cx="5688632" cy="482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6703" y="1948268"/>
            <a:ext cx="11665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Дата прохождения заочного этапа</a:t>
            </a:r>
            <a:r>
              <a:rPr lang="ru-RU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:       </a:t>
            </a:r>
            <a:r>
              <a:rPr lang="ru-RU" sz="2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23.07-07.09.2018                                        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Дата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прохождения очного этапа</a:t>
            </a:r>
            <a:r>
              <a:rPr lang="ru-RU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:           </a:t>
            </a:r>
            <a:r>
              <a:rPr lang="ru-RU" sz="2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14-16.10.2018</a:t>
            </a:r>
            <a:r>
              <a:rPr lang="ru-RU" sz="2400" dirty="0">
                <a:latin typeface="Calibri" panose="020F0502020204030204" pitchFamily="34" charset="0"/>
              </a:rPr>
              <a:t/>
            </a:r>
            <a:br>
              <a:rPr lang="ru-RU" sz="2400" dirty="0">
                <a:latin typeface="Calibri" panose="020F050202020403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Подано заявок</a:t>
            </a:r>
            <a:r>
              <a:rPr lang="ru-RU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:                                             </a:t>
            </a:r>
            <a:r>
              <a:rPr lang="ru-RU" sz="2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114 </a:t>
            </a:r>
            <a:r>
              <a:rPr lang="ru-RU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из 39 регионов РФ</a:t>
            </a:r>
          </a:p>
          <a:p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Отобраны</a:t>
            </a:r>
            <a:r>
              <a:rPr lang="ru-RU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:                                                     </a:t>
            </a:r>
            <a:r>
              <a:rPr lang="ru-RU" sz="2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29 </a:t>
            </a:r>
            <a:r>
              <a:rPr lang="ru-RU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проектов </a:t>
            </a:r>
            <a:r>
              <a:rPr lang="ru-RU" sz="2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из </a:t>
            </a:r>
            <a:r>
              <a:rPr lang="ru-RU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20 регионов</a:t>
            </a:r>
          </a:p>
          <a:p>
            <a:r>
              <a:rPr lang="ru-RU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32657"/>
            <a:ext cx="12191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"Лучшие практики СМУ", </a:t>
            </a:r>
          </a:p>
          <a:p>
            <a:pPr algn="ctr"/>
            <a:r>
              <a:rPr lang="ru-RU" sz="2800" b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организуемый Координационным советом </a:t>
            </a:r>
            <a:endParaRPr lang="ru-RU" sz="2800" b="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800" b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делам молодежи в научной и образовательной сферах</a:t>
            </a:r>
          </a:p>
        </p:txBody>
      </p:sp>
      <p:pic>
        <p:nvPicPr>
          <p:cNvPr id="2050" name="Picture 2" descr="https://pp.userapi.com/c846418/v846418117/1093e4/n7Ai0-BSDX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t="34974" b="16190"/>
          <a:stretch/>
        </p:blipFill>
        <p:spPr bwMode="auto">
          <a:xfrm>
            <a:off x="2063552" y="3573016"/>
            <a:ext cx="815678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927648" y="188640"/>
            <a:ext cx="7524328" cy="1281112"/>
          </a:xfrm>
        </p:spPr>
        <p:txBody>
          <a:bodyPr/>
          <a:lstStyle/>
          <a:p>
            <a:endParaRPr lang="ru-RU" altLang="ru-RU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http://qrcoder.ru/code/?http%3A%2F%2Fyoungscience.gov.ru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022" y="2770514"/>
            <a:ext cx="4087483" cy="40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526" y="0"/>
            <a:ext cx="9080978" cy="29142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r="50000"/>
          <a:stretch/>
        </p:blipFill>
        <p:spPr>
          <a:xfrm>
            <a:off x="2424721" y="2735074"/>
            <a:ext cx="3672408" cy="4122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007" y="2241103"/>
            <a:ext cx="5831509" cy="3888432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576691" y="548680"/>
            <a:ext cx="10945216" cy="13676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Парк науки и искусства «Сириус», г. Сочи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" b="11121"/>
          <a:stretch/>
        </p:blipFill>
        <p:spPr>
          <a:xfrm>
            <a:off x="0" y="2275011"/>
            <a:ext cx="6049299" cy="3854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360" y="1556792"/>
            <a:ext cx="13513842" cy="267765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#</a:t>
            </a:r>
            <a:r>
              <a:rPr lang="ru-RU" sz="3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Работаем_с_талантами</a:t>
            </a:r>
            <a:r>
              <a:rPr lang="ru-RU" sz="3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!;</a:t>
            </a:r>
            <a:endParaRPr lang="ru-RU" sz="32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3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#</a:t>
            </a:r>
            <a:r>
              <a:rPr lang="ru-RU" sz="3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Создаем_партнерства</a:t>
            </a:r>
            <a:r>
              <a:rPr lang="ru-RU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!; </a:t>
            </a:r>
          </a:p>
          <a:p>
            <a:pPr>
              <a:spcAft>
                <a:spcPts val="1200"/>
              </a:spcAft>
            </a:pPr>
            <a:r>
              <a:rPr lang="ru-RU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#</a:t>
            </a:r>
            <a:r>
              <a:rPr lang="ru-RU" sz="3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Побеждаем_во_взаимодействии</a:t>
            </a:r>
            <a:r>
              <a:rPr lang="ru-RU" sz="3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!;</a:t>
            </a:r>
          </a:p>
          <a:p>
            <a:pPr>
              <a:spcAft>
                <a:spcPts val="1200"/>
              </a:spcAft>
            </a:pPr>
            <a:r>
              <a:rPr lang="ru-RU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pPr>
              <a:spcAft>
                <a:spcPts val="1200"/>
              </a:spcAft>
            </a:pPr>
            <a:r>
              <a:rPr lang="ru-RU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#</a:t>
            </a:r>
            <a:r>
              <a:rPr lang="ru-RU" sz="3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Устраняем_барьеры</a:t>
            </a:r>
            <a:r>
              <a:rPr lang="ru-RU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!; </a:t>
            </a:r>
          </a:p>
          <a:p>
            <a:pPr>
              <a:spcAft>
                <a:spcPts val="1200"/>
              </a:spcAft>
            </a:pPr>
            <a:r>
              <a:rPr lang="ru-RU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#</a:t>
            </a:r>
            <a:r>
              <a:rPr lang="ru-RU" sz="3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Оцениваем_ситуацию</a:t>
            </a:r>
            <a:r>
              <a:rPr lang="ru-RU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!; </a:t>
            </a:r>
            <a:endParaRPr lang="ru-RU" sz="3200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3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#</a:t>
            </a:r>
            <a:r>
              <a:rPr lang="ru-RU" sz="3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Вызов_принят</a:t>
            </a:r>
            <a:r>
              <a:rPr lang="ru-RU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!</a:t>
            </a:r>
          </a:p>
          <a:p>
            <a:pPr>
              <a:spcAft>
                <a:spcPts val="1200"/>
              </a:spcAft>
            </a:pPr>
            <a:r>
              <a:rPr lang="ru-RU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</a:t>
            </a:r>
            <a:r>
              <a:rPr lang="ru-RU" sz="3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32657"/>
            <a:ext cx="12191999" cy="6463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 eaLnBrk="1" hangingPunct="1"/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Направления конкурса "Лучшие практики СМУ"</a:t>
            </a:r>
          </a:p>
        </p:txBody>
      </p:sp>
      <p:pic>
        <p:nvPicPr>
          <p:cNvPr id="3074" name="Picture 2" descr="https://pp.userapi.com/c846522/v846522214/10ad63/bt9Br12YxY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4" b="29916"/>
          <a:stretch/>
        </p:blipFill>
        <p:spPr bwMode="auto">
          <a:xfrm>
            <a:off x="20960" y="4367436"/>
            <a:ext cx="121920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6576" y="306040"/>
            <a:ext cx="10953227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Побеждаем_во_взаимодействии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b="1" dirty="0"/>
          </a:p>
        </p:txBody>
      </p:sp>
      <p:sp>
        <p:nvSpPr>
          <p:cNvPr id="10" name="Объект 4"/>
          <p:cNvSpPr>
            <a:spLocks noGrp="1"/>
          </p:cNvSpPr>
          <p:nvPr>
            <p:ph idx="1"/>
          </p:nvPr>
        </p:nvSpPr>
        <p:spPr>
          <a:xfrm>
            <a:off x="248865" y="1196752"/>
            <a:ext cx="11928648" cy="5256584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Кубрякова</a:t>
            </a:r>
            <a:r>
              <a:rPr lang="ru-RU" sz="2000" dirty="0" smtClean="0"/>
              <a:t> Елена, Морской гидрофизический институт РАН, </a:t>
            </a:r>
            <a:r>
              <a:rPr lang="ru-RU" sz="2000" b="1" dirty="0" smtClean="0"/>
              <a:t>г. Севастополь</a:t>
            </a:r>
          </a:p>
          <a:p>
            <a:pPr lvl="1"/>
            <a:r>
              <a:rPr lang="ru-RU" sz="1800" dirty="0" smtClean="0"/>
              <a:t>Ежегодная конференция КИМО </a:t>
            </a:r>
            <a:r>
              <a:rPr lang="ru-RU" sz="1800" dirty="0"/>
              <a:t>«Комплексные исследования Мирового океана»</a:t>
            </a:r>
            <a:endParaRPr lang="ru-RU" sz="1800" dirty="0" smtClean="0"/>
          </a:p>
          <a:p>
            <a:r>
              <a:rPr lang="ru-RU" sz="2000" dirty="0" smtClean="0"/>
              <a:t>Артамонов Дмитрий, </a:t>
            </a:r>
            <a:r>
              <a:rPr lang="ru-RU" sz="2000" dirty="0"/>
              <a:t>Университет </a:t>
            </a:r>
            <a:r>
              <a:rPr lang="ru-RU" sz="2000" dirty="0" smtClean="0"/>
              <a:t>Лобачевского, </a:t>
            </a:r>
            <a:r>
              <a:rPr lang="ru-RU" sz="2000" b="1" dirty="0" smtClean="0"/>
              <a:t>г. Нижний Новгород</a:t>
            </a:r>
          </a:p>
          <a:p>
            <a:pPr lvl="1"/>
            <a:r>
              <a:rPr lang="ru-RU" sz="1800" dirty="0"/>
              <a:t>Молодежный научный клуб </a:t>
            </a:r>
            <a:r>
              <a:rPr lang="en-US" sz="1800" dirty="0" err="1" smtClean="0"/>
              <a:t>Lobachevsky</a:t>
            </a:r>
            <a:r>
              <a:rPr lang="ru-RU" sz="1800" dirty="0" smtClean="0"/>
              <a:t> </a:t>
            </a:r>
            <a:r>
              <a:rPr lang="ru-RU" sz="1800" dirty="0" smtClean="0"/>
              <a:t>(</a:t>
            </a:r>
            <a:r>
              <a:rPr lang="ru-RU" sz="1800" dirty="0" smtClean="0"/>
              <a:t>встречи в неформальной обстановке)</a:t>
            </a:r>
          </a:p>
          <a:p>
            <a:r>
              <a:rPr lang="ru-RU" sz="2000" dirty="0" smtClean="0"/>
              <a:t>Низамутдинов Ирек, </a:t>
            </a:r>
            <a:r>
              <a:rPr lang="ru-RU" sz="2000" dirty="0"/>
              <a:t>Казанский федеральный </a:t>
            </a:r>
            <a:r>
              <a:rPr lang="ru-RU" sz="2000" dirty="0" smtClean="0"/>
              <a:t>университет, </a:t>
            </a:r>
            <a:r>
              <a:rPr lang="ru-RU" sz="2000" b="1" dirty="0" smtClean="0"/>
              <a:t>г. Казань</a:t>
            </a:r>
          </a:p>
          <a:p>
            <a:pPr lvl="1"/>
            <a:r>
              <a:rPr lang="ru-RU" sz="1800" dirty="0" smtClean="0"/>
              <a:t>Наука в бизнес формате (он-</a:t>
            </a:r>
            <a:r>
              <a:rPr lang="ru-RU" sz="1800" dirty="0" err="1" smtClean="0"/>
              <a:t>лайн</a:t>
            </a:r>
            <a:r>
              <a:rPr lang="ru-RU" sz="1800" dirty="0" smtClean="0"/>
              <a:t> площадка)</a:t>
            </a:r>
          </a:p>
          <a:p>
            <a:r>
              <a:rPr lang="ru-RU" sz="2000" dirty="0" smtClean="0"/>
              <a:t>Иванов Егор, Институт </a:t>
            </a:r>
            <a:r>
              <a:rPr lang="ru-RU" sz="2000" dirty="0"/>
              <a:t>географии им. В.Б. </a:t>
            </a:r>
            <a:r>
              <a:rPr lang="ru-RU" sz="2000" dirty="0" err="1"/>
              <a:t>Сочавы</a:t>
            </a:r>
            <a:r>
              <a:rPr lang="ru-RU" sz="2000" dirty="0"/>
              <a:t> СО </a:t>
            </a:r>
            <a:r>
              <a:rPr lang="ru-RU" sz="2000" dirty="0" smtClean="0"/>
              <a:t>РАН, </a:t>
            </a:r>
            <a:r>
              <a:rPr lang="ru-RU" sz="2000" b="1" dirty="0" smtClean="0"/>
              <a:t>г</a:t>
            </a:r>
            <a:r>
              <a:rPr lang="ru-RU" sz="2000" b="1" dirty="0"/>
              <a:t>. </a:t>
            </a:r>
            <a:r>
              <a:rPr lang="ru-RU" sz="2000" b="1" dirty="0" smtClean="0"/>
              <a:t>Иркутск</a:t>
            </a:r>
            <a:endParaRPr lang="ru-RU" sz="2000" b="1" dirty="0"/>
          </a:p>
          <a:p>
            <a:pPr lvl="1"/>
            <a:r>
              <a:rPr lang="ru-RU" sz="1800" dirty="0" smtClean="0"/>
              <a:t>Шелковый путь (научно-практическая конференция с подключением спорта и культуры)</a:t>
            </a:r>
            <a:endParaRPr lang="ru-RU" sz="1800" dirty="0"/>
          </a:p>
          <a:p>
            <a:r>
              <a:rPr lang="ru-RU" sz="2000" dirty="0" smtClean="0"/>
              <a:t>Михайлов Андрей, </a:t>
            </a:r>
            <a:r>
              <a:rPr lang="ru-RU" sz="2000" dirty="0"/>
              <a:t>Институт динамики систем и теории управления имени В.М. Матросова </a:t>
            </a:r>
            <a:r>
              <a:rPr lang="ru-RU" sz="2000" dirty="0" smtClean="0"/>
              <a:t>СО РАН, </a:t>
            </a:r>
            <a:r>
              <a:rPr lang="ru-RU" sz="2000" b="1" dirty="0" smtClean="0"/>
              <a:t>г</a:t>
            </a:r>
            <a:r>
              <a:rPr lang="ru-RU" sz="2000" b="1" dirty="0"/>
              <a:t>. </a:t>
            </a:r>
            <a:r>
              <a:rPr lang="ru-RU" sz="2000" b="1" dirty="0" smtClean="0"/>
              <a:t>Иркутск</a:t>
            </a:r>
            <a:endParaRPr lang="ru-RU" sz="2000" b="1" dirty="0"/>
          </a:p>
          <a:p>
            <a:pPr lvl="1"/>
            <a:r>
              <a:rPr lang="ru-RU" sz="1800" dirty="0"/>
              <a:t>цикл международных практических встреч молодых ученых «Новый шелковый путь как основа взаимодействия приграничных территорий России, Китая и Монголии»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5379" y="275902"/>
            <a:ext cx="10953227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Создаём_партнерства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b="1" dirty="0"/>
          </a:p>
        </p:txBody>
      </p:sp>
      <p:sp>
        <p:nvSpPr>
          <p:cNvPr id="4" name="Объект 4"/>
          <p:cNvSpPr>
            <a:spLocks noGrp="1"/>
          </p:cNvSpPr>
          <p:nvPr>
            <p:ph idx="1"/>
          </p:nvPr>
        </p:nvSpPr>
        <p:spPr>
          <a:xfrm>
            <a:off x="263350" y="1196752"/>
            <a:ext cx="11457283" cy="51125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Постников Владимир, Пермский </a:t>
            </a:r>
            <a:r>
              <a:rPr lang="ru-RU" sz="2000" dirty="0"/>
              <a:t>Национальный Исследовательский Политехнический Университет</a:t>
            </a:r>
            <a:r>
              <a:rPr lang="ru-RU" sz="2000" dirty="0" smtClean="0"/>
              <a:t>, </a:t>
            </a:r>
            <a:r>
              <a:rPr lang="ru-RU" sz="2000" b="1" dirty="0" smtClean="0"/>
              <a:t>г. Пермь</a:t>
            </a:r>
          </a:p>
          <a:p>
            <a:pPr lvl="1"/>
            <a:r>
              <a:rPr lang="ru-RU" sz="1800" dirty="0" smtClean="0"/>
              <a:t>«Большая разведка» (акселератор)</a:t>
            </a:r>
          </a:p>
          <a:p>
            <a:r>
              <a:rPr lang="ru-RU" sz="2000" dirty="0" err="1" smtClean="0"/>
              <a:t>Киргина</a:t>
            </a:r>
            <a:r>
              <a:rPr lang="ru-RU" sz="2000" dirty="0" smtClean="0"/>
              <a:t> Мария, </a:t>
            </a:r>
            <a:r>
              <a:rPr lang="ru-RU" sz="2000" dirty="0"/>
              <a:t>Томский политехнический университет</a:t>
            </a:r>
            <a:r>
              <a:rPr lang="ru-RU" sz="2000" dirty="0" smtClean="0"/>
              <a:t>, </a:t>
            </a:r>
            <a:r>
              <a:rPr lang="ru-RU" sz="2000" b="1" dirty="0" smtClean="0"/>
              <a:t>г. Томск</a:t>
            </a:r>
          </a:p>
          <a:p>
            <a:pPr lvl="1"/>
            <a:r>
              <a:rPr lang="ru-RU" sz="1800" dirty="0" smtClean="0"/>
              <a:t>Неделя науки (лопни лженауку, научный </a:t>
            </a:r>
            <a:r>
              <a:rPr lang="ru-RU" sz="1800" dirty="0" err="1" smtClean="0"/>
              <a:t>батл</a:t>
            </a:r>
            <a:r>
              <a:rPr lang="ru-RU" sz="1800" dirty="0" smtClean="0"/>
              <a:t>, конкурс детского рисунка, научный биатлон, научный дебют, </a:t>
            </a:r>
            <a:r>
              <a:rPr lang="ru-RU" sz="1800" dirty="0" err="1" smtClean="0"/>
              <a:t>научпоп</a:t>
            </a:r>
            <a:r>
              <a:rPr lang="ru-RU" sz="1800" dirty="0" smtClean="0"/>
              <a:t> лекции)</a:t>
            </a:r>
          </a:p>
          <a:p>
            <a:r>
              <a:rPr lang="ru-RU" sz="2000" dirty="0" smtClean="0"/>
              <a:t>Махмудов </a:t>
            </a:r>
            <a:r>
              <a:rPr lang="ru-RU" sz="2000" dirty="0" err="1" smtClean="0"/>
              <a:t>Раким</a:t>
            </a:r>
            <a:r>
              <a:rPr lang="ru-RU" sz="2000" dirty="0" smtClean="0"/>
              <a:t>, </a:t>
            </a:r>
            <a:r>
              <a:rPr lang="ru-RU" sz="2000" dirty="0"/>
              <a:t>Северо-Кавказский федеральный университет</a:t>
            </a:r>
            <a:r>
              <a:rPr lang="ru-RU" sz="2000" dirty="0" smtClean="0"/>
              <a:t>, </a:t>
            </a:r>
            <a:r>
              <a:rPr lang="ru-RU" sz="2000" b="1" dirty="0" smtClean="0"/>
              <a:t>г. Ставрополь</a:t>
            </a:r>
          </a:p>
          <a:p>
            <a:pPr lvl="1"/>
            <a:r>
              <a:rPr lang="ru-RU" sz="1800" dirty="0" smtClean="0"/>
              <a:t>Развитие молодежного предпринимательства(он-</a:t>
            </a:r>
            <a:r>
              <a:rPr lang="ru-RU" sz="1800" dirty="0" err="1" smtClean="0"/>
              <a:t>лайн</a:t>
            </a:r>
            <a:r>
              <a:rPr lang="ru-RU" sz="1800" dirty="0" smtClean="0"/>
              <a:t> площадка)</a:t>
            </a:r>
          </a:p>
          <a:p>
            <a:r>
              <a:rPr lang="ru-RU" sz="2000" dirty="0" err="1" smtClean="0"/>
              <a:t>Канзычакова</a:t>
            </a:r>
            <a:r>
              <a:rPr lang="ru-RU" sz="2000" dirty="0" smtClean="0"/>
              <a:t> Надежда, </a:t>
            </a:r>
            <a:r>
              <a:rPr lang="ru-RU" sz="2000" dirty="0"/>
              <a:t>Хакасский государственный университет</a:t>
            </a:r>
            <a:r>
              <a:rPr lang="ru-RU" sz="2000" dirty="0" smtClean="0"/>
              <a:t>, </a:t>
            </a:r>
            <a:r>
              <a:rPr lang="ru-RU" sz="2000" b="1" dirty="0" smtClean="0"/>
              <a:t>г</a:t>
            </a:r>
            <a:r>
              <a:rPr lang="ru-RU" sz="2000" b="1" dirty="0"/>
              <a:t>. </a:t>
            </a:r>
            <a:r>
              <a:rPr lang="ru-RU" sz="2000" b="1" dirty="0" smtClean="0"/>
              <a:t>Абакан</a:t>
            </a:r>
            <a:endParaRPr lang="ru-RU" sz="2000" b="1" dirty="0"/>
          </a:p>
          <a:p>
            <a:pPr lvl="1"/>
            <a:r>
              <a:rPr lang="ru-RU" sz="1800" dirty="0"/>
              <a:t>Ярмарка идей </a:t>
            </a:r>
            <a:r>
              <a:rPr lang="ru-RU" sz="1800" dirty="0" smtClean="0"/>
              <a:t>(сто вопросов к ученому)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1309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5377" y="188640"/>
            <a:ext cx="10953227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Работаем_с_талантами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b="1" dirty="0"/>
          </a:p>
        </p:txBody>
      </p:sp>
      <p:sp>
        <p:nvSpPr>
          <p:cNvPr id="4" name="Объект 4"/>
          <p:cNvSpPr>
            <a:spLocks noGrp="1"/>
          </p:cNvSpPr>
          <p:nvPr>
            <p:ph idx="1"/>
          </p:nvPr>
        </p:nvSpPr>
        <p:spPr>
          <a:xfrm>
            <a:off x="263348" y="1124744"/>
            <a:ext cx="11457283" cy="5360802"/>
          </a:xfrm>
        </p:spPr>
        <p:txBody>
          <a:bodyPr>
            <a:normAutofit fontScale="92500"/>
          </a:bodyPr>
          <a:lstStyle/>
          <a:p>
            <a:r>
              <a:rPr lang="ru-RU" sz="2000" dirty="0" err="1" smtClean="0"/>
              <a:t>Шатунова</a:t>
            </a:r>
            <a:r>
              <a:rPr lang="ru-RU" sz="2000" dirty="0" smtClean="0"/>
              <a:t> Дарья, Уральский Федеральный университет, </a:t>
            </a:r>
            <a:r>
              <a:rPr lang="ru-RU" sz="2000" b="1" dirty="0" smtClean="0"/>
              <a:t>г. Екатеринбург</a:t>
            </a:r>
          </a:p>
          <a:p>
            <a:pPr lvl="1"/>
            <a:r>
              <a:rPr lang="ru-RU" sz="1800" dirty="0"/>
              <a:t>Электронное портфолио обучающихся как инструмент независимой оценки достижений в научно-исследовательской деятельности</a:t>
            </a:r>
            <a:endParaRPr lang="ru-RU" sz="1800" dirty="0" smtClean="0"/>
          </a:p>
          <a:p>
            <a:r>
              <a:rPr lang="ru-RU" sz="2000" dirty="0" err="1" smtClean="0"/>
              <a:t>Бобырь</a:t>
            </a:r>
            <a:r>
              <a:rPr lang="ru-RU" sz="2000" dirty="0" smtClean="0"/>
              <a:t> Николай, </a:t>
            </a:r>
            <a:r>
              <a:rPr lang="ru-RU" sz="2000" dirty="0"/>
              <a:t>НИЦ "Курчатовский институт</a:t>
            </a:r>
            <a:r>
              <a:rPr lang="ru-RU" sz="2000" dirty="0" smtClean="0"/>
              <a:t>", </a:t>
            </a:r>
            <a:r>
              <a:rPr lang="ru-RU" sz="2000" b="1" dirty="0" smtClean="0"/>
              <a:t>г. Москва</a:t>
            </a:r>
          </a:p>
          <a:p>
            <a:pPr lvl="1"/>
            <a:r>
              <a:rPr lang="ru-RU" sz="1800" dirty="0"/>
              <a:t>"Развитие кадрового потенциала НИЦ "Курчатовский институт" – ключевой элемент научных </a:t>
            </a:r>
            <a:r>
              <a:rPr lang="ru-RU" sz="1800" dirty="0" smtClean="0"/>
              <a:t>достижений«</a:t>
            </a:r>
          </a:p>
          <a:p>
            <a:pPr marL="361950" lvl="1" indent="-361950"/>
            <a:r>
              <a:rPr lang="ru-RU" sz="2000" dirty="0" smtClean="0"/>
              <a:t>Зарубин Олег, </a:t>
            </a:r>
            <a:r>
              <a:rPr lang="ru-RU" sz="2000" dirty="0"/>
              <a:t>Национальный исследовательский Мордовский государственный университет имени Н. П. Огарева</a:t>
            </a:r>
            <a:r>
              <a:rPr lang="ru-RU" sz="2000" dirty="0" smtClean="0"/>
              <a:t>, </a:t>
            </a:r>
            <a:r>
              <a:rPr lang="ru-RU" sz="2000" b="1" dirty="0" smtClean="0"/>
              <a:t>г. Саранск</a:t>
            </a:r>
          </a:p>
          <a:p>
            <a:pPr lvl="1"/>
            <a:r>
              <a:rPr lang="ru-RU" sz="1800" dirty="0"/>
              <a:t>Целевая стипендия молодым учёным, аспирантам и </a:t>
            </a:r>
            <a:r>
              <a:rPr lang="ru-RU" sz="1800" dirty="0" smtClean="0"/>
              <a:t>ординаторам</a:t>
            </a:r>
          </a:p>
          <a:p>
            <a:pPr marL="285750" lvl="1"/>
            <a:r>
              <a:rPr lang="ru-RU" sz="2000" dirty="0" smtClean="0"/>
              <a:t>Миронов Владимир, Сыктывкарский государственный университет им. Сорокина,</a:t>
            </a:r>
            <a:br>
              <a:rPr lang="ru-RU" sz="2000" dirty="0" smtClean="0"/>
            </a:br>
            <a:r>
              <a:rPr lang="ru-RU" sz="2000" b="1" dirty="0" smtClean="0"/>
              <a:t>г</a:t>
            </a:r>
            <a:r>
              <a:rPr lang="ru-RU" sz="2000" b="1" dirty="0"/>
              <a:t>. </a:t>
            </a:r>
            <a:r>
              <a:rPr lang="ru-RU" sz="2000" b="1" dirty="0" smtClean="0"/>
              <a:t>Сыктывкар</a:t>
            </a:r>
            <a:endParaRPr lang="ru-RU" sz="2000" b="1" dirty="0"/>
          </a:p>
          <a:p>
            <a:pPr lvl="1"/>
            <a:r>
              <a:rPr lang="ru-RU" sz="1800" dirty="0"/>
              <a:t>Стратегический проект в рамках программы развития университета «Созвездие талантливой молодежи»</a:t>
            </a:r>
            <a:endParaRPr lang="ru-RU" sz="1800" dirty="0" smtClean="0"/>
          </a:p>
          <a:p>
            <a:pPr marL="285750" lvl="1"/>
            <a:r>
              <a:rPr lang="ru-RU" sz="2000" dirty="0" err="1"/>
              <a:t>Зиннатуллина</a:t>
            </a:r>
            <a:r>
              <a:rPr lang="ru-RU" sz="2000" dirty="0"/>
              <a:t> </a:t>
            </a:r>
            <a:r>
              <a:rPr lang="ru-RU" sz="2000" dirty="0" err="1"/>
              <a:t>Зульфия</a:t>
            </a:r>
            <a:r>
              <a:rPr lang="ru-RU" sz="2000" dirty="0"/>
              <a:t>, Казанский (Приволжский) федеральный университет, </a:t>
            </a:r>
            <a:r>
              <a:rPr lang="ru-RU" sz="2200" b="1" dirty="0"/>
              <a:t>г. Казань</a:t>
            </a:r>
          </a:p>
          <a:p>
            <a:pPr lvl="1"/>
            <a:r>
              <a:rPr lang="ru-RU" sz="1800" dirty="0"/>
              <a:t>Система поддержки молодых ученых в вузе</a:t>
            </a:r>
          </a:p>
        </p:txBody>
      </p:sp>
    </p:spTree>
    <p:extLst>
      <p:ext uri="{BB962C8B-B14F-4D97-AF65-F5344CB8AC3E}">
        <p14:creationId xmlns:p14="http://schemas.microsoft.com/office/powerpoint/2010/main" val="3397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5377" y="260648"/>
            <a:ext cx="10953227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Устраняем_барьеры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b="1" dirty="0"/>
          </a:p>
        </p:txBody>
      </p:sp>
      <p:sp>
        <p:nvSpPr>
          <p:cNvPr id="4" name="Объект 4"/>
          <p:cNvSpPr>
            <a:spLocks noGrp="1"/>
          </p:cNvSpPr>
          <p:nvPr>
            <p:ph idx="1"/>
          </p:nvPr>
        </p:nvSpPr>
        <p:spPr>
          <a:xfrm>
            <a:off x="263350" y="1196752"/>
            <a:ext cx="11457283" cy="51125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Власов Илья, Институт </a:t>
            </a:r>
            <a:r>
              <a:rPr lang="ru-RU" sz="2000" dirty="0"/>
              <a:t>физики прочности и материаловедения </a:t>
            </a:r>
            <a:r>
              <a:rPr lang="ru-RU" sz="2000" dirty="0" smtClean="0"/>
              <a:t>СО РАН, </a:t>
            </a:r>
            <a:r>
              <a:rPr lang="ru-RU" sz="2000" b="1" dirty="0" smtClean="0"/>
              <a:t>г. Томск</a:t>
            </a:r>
          </a:p>
          <a:p>
            <a:pPr lvl="1"/>
            <a:r>
              <a:rPr lang="ru-RU" sz="1800" dirty="0"/>
              <a:t>Семинар научной молодежи ИФПМ СО РАН на английском языке</a:t>
            </a:r>
            <a:endParaRPr lang="ru-RU" sz="1800" dirty="0" smtClean="0"/>
          </a:p>
          <a:p>
            <a:r>
              <a:rPr lang="ru-RU" sz="2000" dirty="0" err="1" smtClean="0"/>
              <a:t>Тригуб</a:t>
            </a:r>
            <a:r>
              <a:rPr lang="ru-RU" sz="2000" dirty="0" smtClean="0"/>
              <a:t> Максим, Томский научный центр </a:t>
            </a:r>
            <a:r>
              <a:rPr lang="ru-RU" sz="2000" dirty="0"/>
              <a:t>СО РАН</a:t>
            </a:r>
            <a:r>
              <a:rPr lang="ru-RU" sz="2000" dirty="0" smtClean="0"/>
              <a:t>, </a:t>
            </a:r>
            <a:r>
              <a:rPr lang="ru-RU" sz="2000" b="1" dirty="0" smtClean="0"/>
              <a:t>г. Томск</a:t>
            </a:r>
          </a:p>
          <a:p>
            <a:pPr lvl="1"/>
            <a:r>
              <a:rPr lang="ru-RU" sz="1800" dirty="0"/>
              <a:t>Конкурс докладов молодых ученых Томского научного центра СО </a:t>
            </a:r>
            <a:r>
              <a:rPr lang="ru-RU" sz="1800" dirty="0" smtClean="0"/>
              <a:t>РАН (из разных организаций)</a:t>
            </a:r>
          </a:p>
          <a:p>
            <a:pPr marL="361950" lvl="1" indent="-361950"/>
            <a:r>
              <a:rPr lang="ru-RU" sz="2000" dirty="0" smtClean="0"/>
              <a:t>Громов Владислав, </a:t>
            </a:r>
            <a:r>
              <a:rPr lang="ru-RU" sz="2000" dirty="0"/>
              <a:t>Санкт-Петербургский </a:t>
            </a:r>
            <a:r>
              <a:rPr lang="ru-RU" sz="2000" dirty="0" smtClean="0"/>
              <a:t>национальный исследовательский</a:t>
            </a:r>
            <a:r>
              <a:rPr lang="ru-RU" sz="2000" dirty="0"/>
              <a:t> </a:t>
            </a:r>
            <a:r>
              <a:rPr lang="ru-RU" sz="2000" dirty="0" smtClean="0"/>
              <a:t>университет </a:t>
            </a:r>
            <a:r>
              <a:rPr lang="ru-RU" sz="2000" dirty="0"/>
              <a:t>информационных технологий, механики и оптики</a:t>
            </a:r>
            <a:r>
              <a:rPr lang="ru-RU" sz="2000" dirty="0" smtClean="0"/>
              <a:t>, </a:t>
            </a:r>
            <a:r>
              <a:rPr lang="ru-RU" sz="2000" b="1" dirty="0" smtClean="0"/>
              <a:t>г. Санкт-Петербург</a:t>
            </a:r>
          </a:p>
          <a:p>
            <a:pPr lvl="1"/>
            <a:r>
              <a:rPr lang="ru-RU" sz="1800" dirty="0"/>
              <a:t>Создание лаборатории интеллектуальных технологий промышленной робототехники</a:t>
            </a:r>
            <a:endParaRPr lang="ru-RU" sz="1800" dirty="0" smtClean="0"/>
          </a:p>
          <a:p>
            <a:pPr marL="285750" lvl="1"/>
            <a:r>
              <a:rPr lang="ru-RU" sz="2000" dirty="0" smtClean="0"/>
              <a:t>Томашевич Наталья, Всероссийский НИИ биологической </a:t>
            </a:r>
            <a:r>
              <a:rPr lang="ru-RU" sz="2000" dirty="0"/>
              <a:t>защиты растений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b="1" dirty="0" smtClean="0"/>
              <a:t>г</a:t>
            </a:r>
            <a:r>
              <a:rPr lang="ru-RU" sz="2000" b="1" dirty="0"/>
              <a:t>. </a:t>
            </a:r>
            <a:r>
              <a:rPr lang="ru-RU" sz="2000" b="1" dirty="0" smtClean="0"/>
              <a:t>Краснодар</a:t>
            </a:r>
            <a:endParaRPr lang="ru-RU" sz="2000" b="1" dirty="0"/>
          </a:p>
          <a:p>
            <a:pPr lvl="1"/>
            <a:r>
              <a:rPr lang="ru-RU" sz="1800" dirty="0"/>
              <a:t>«Молодые ученые: взаимодействие и развитие от науки и практике» </a:t>
            </a: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28640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3600</TotalTime>
  <Words>540</Words>
  <Application>Microsoft Office PowerPoint</Application>
  <PresentationFormat>Широкоэкранный</PresentationFormat>
  <Paragraphs>172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Book Antiqua</vt:lpstr>
      <vt:lpstr>Calibri</vt:lpstr>
      <vt:lpstr>Century Gothic</vt:lpstr>
      <vt:lpstr>Garamond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#Побеждаем_во_взаимодействии!</vt:lpstr>
      <vt:lpstr>#Создаём_партнерства!</vt:lpstr>
      <vt:lpstr>#Работаем_с_талантами!</vt:lpstr>
      <vt:lpstr>#Устраняем_барьеры!</vt:lpstr>
      <vt:lpstr>#Оцениваем_ситуацию!</vt:lpstr>
      <vt:lpstr>#Вызов_принят!</vt:lpstr>
      <vt:lpstr>Проект идеального СМУ</vt:lpstr>
      <vt:lpstr>Проект идеального СМУ</vt:lpstr>
      <vt:lpstr>Спасибо за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Natalya Tomashevich</dc:creator>
  <cp:lastModifiedBy>Natalya Tomashevich</cp:lastModifiedBy>
  <cp:revision>176</cp:revision>
  <cp:lastPrinted>2016-09-27T06:10:14Z</cp:lastPrinted>
  <dcterms:created xsi:type="dcterms:W3CDTF">1601-01-01T00:00:00Z</dcterms:created>
  <dcterms:modified xsi:type="dcterms:W3CDTF">2018-11-01T16:22:57Z</dcterms:modified>
</cp:coreProperties>
</file>