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6" r:id="rId2"/>
    <p:sldId id="300" r:id="rId3"/>
    <p:sldId id="257" r:id="rId4"/>
    <p:sldId id="361" r:id="rId5"/>
    <p:sldId id="351" r:id="rId6"/>
    <p:sldId id="362" r:id="rId7"/>
    <p:sldId id="360" r:id="rId8"/>
    <p:sldId id="372" r:id="rId9"/>
    <p:sldId id="353" r:id="rId10"/>
    <p:sldId id="354" r:id="rId11"/>
    <p:sldId id="323" r:id="rId12"/>
    <p:sldId id="363" r:id="rId13"/>
    <p:sldId id="366" r:id="rId14"/>
    <p:sldId id="367" r:id="rId15"/>
    <p:sldId id="325" r:id="rId16"/>
    <p:sldId id="364" r:id="rId17"/>
    <p:sldId id="368" r:id="rId18"/>
    <p:sldId id="369" r:id="rId19"/>
    <p:sldId id="297" r:id="rId20"/>
    <p:sldId id="365" r:id="rId21"/>
    <p:sldId id="370" r:id="rId22"/>
    <p:sldId id="371" r:id="rId23"/>
    <p:sldId id="270" r:id="rId24"/>
    <p:sldId id="271" r:id="rId2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0000"/>
    <a:srgbClr val="0000FF"/>
    <a:srgbClr val="003300"/>
    <a:srgbClr val="006600"/>
    <a:srgbClr val="FFFFCC"/>
    <a:srgbClr val="6600FF"/>
    <a:srgbClr val="FFFF00"/>
    <a:srgbClr val="FF6600"/>
    <a:srgbClr val="00FF00"/>
    <a:srgbClr val="FF006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77" autoAdjust="0"/>
    <p:restoredTop sz="94780" autoAdjust="0"/>
  </p:normalViewPr>
  <p:slideViewPr>
    <p:cSldViewPr>
      <p:cViewPr varScale="1">
        <p:scale>
          <a:sx n="103" d="100"/>
          <a:sy n="103" d="100"/>
        </p:scale>
        <p:origin x="-33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6C5C861-3CAB-400A-B5E5-5162BB9FD9B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8D570D0-D313-49C3-9769-699AC1948512}">
      <dgm:prSet/>
      <dgm:spPr/>
      <dgm:t>
        <a:bodyPr/>
        <a:lstStyle/>
        <a:p>
          <a:pPr rtl="0"/>
          <a:r>
            <a:rPr lang="ru-RU" dirty="0"/>
            <a:t>Энтомопатогенные свойства штаммов бактерии </a:t>
          </a:r>
          <a:r>
            <a:rPr lang="en-US" dirty="0"/>
            <a:t>    </a:t>
          </a:r>
          <a:r>
            <a:rPr lang="ru-RU" dirty="0"/>
            <a:t>             </a:t>
          </a:r>
          <a:r>
            <a:rPr lang="en-US" dirty="0"/>
            <a:t>          </a:t>
          </a:r>
          <a:r>
            <a:rPr lang="en-US" i="1" dirty="0"/>
            <a:t>B. thuringiensis </a:t>
          </a:r>
          <a:r>
            <a:rPr lang="ru-RU" dirty="0"/>
            <a:t>проявляются в разной степени в зависимости от  вида вредителя, такая же тенденция отмечена и в отношении  трех видов фитопатогенных грибов.</a:t>
          </a:r>
        </a:p>
      </dgm:t>
    </dgm:pt>
    <dgm:pt modelId="{F046F7CC-3062-4241-B8ED-9C1CACF27F0C}" type="parTrans" cxnId="{D054EBEF-6A72-486A-8522-EE61E26FABB8}">
      <dgm:prSet/>
      <dgm:spPr/>
      <dgm:t>
        <a:bodyPr/>
        <a:lstStyle/>
        <a:p>
          <a:endParaRPr lang="ru-RU"/>
        </a:p>
      </dgm:t>
    </dgm:pt>
    <dgm:pt modelId="{F56D87BD-0CD8-4512-A4C8-FB0F2101DCDC}" type="sibTrans" cxnId="{D054EBEF-6A72-486A-8522-EE61E26FABB8}">
      <dgm:prSet/>
      <dgm:spPr/>
      <dgm:t>
        <a:bodyPr/>
        <a:lstStyle/>
        <a:p>
          <a:endParaRPr lang="ru-RU"/>
        </a:p>
      </dgm:t>
    </dgm:pt>
    <dgm:pt modelId="{A88A5FD6-4B7A-49C7-977C-FE02FCBBD2F5}">
      <dgm:prSet/>
      <dgm:spPr/>
      <dgm:t>
        <a:bodyPr/>
        <a:lstStyle/>
        <a:p>
          <a:pPr rtl="0"/>
          <a:r>
            <a:rPr lang="ru-RU" dirty="0"/>
            <a:t>Продемонстрировано  бифункциональное действие штаммов </a:t>
          </a:r>
          <a:r>
            <a:rPr lang="en-US" i="1" dirty="0"/>
            <a:t>B</a:t>
          </a:r>
          <a:r>
            <a:rPr lang="ru-RU" i="1" dirty="0"/>
            <a:t>.</a:t>
          </a:r>
          <a:r>
            <a:rPr lang="en-US" i="1" dirty="0"/>
            <a:t>thuringiensis </a:t>
          </a:r>
          <a:r>
            <a:rPr lang="ru-RU" dirty="0"/>
            <a:t>как агентов </a:t>
          </a:r>
          <a:r>
            <a:rPr lang="ru-RU" dirty="0" err="1"/>
            <a:t>биоконтроля</a:t>
          </a:r>
          <a:r>
            <a:rPr lang="ru-RU" dirty="0"/>
            <a:t> с потенциальными возможностями против комплекса вредных организмов. </a:t>
          </a:r>
        </a:p>
      </dgm:t>
    </dgm:pt>
    <dgm:pt modelId="{41790773-88C0-4ED3-B7E5-85D66F792C17}" type="parTrans" cxnId="{735081C2-B747-48A5-A18C-3498B03B0242}">
      <dgm:prSet/>
      <dgm:spPr/>
      <dgm:t>
        <a:bodyPr/>
        <a:lstStyle/>
        <a:p>
          <a:endParaRPr lang="ru-RU"/>
        </a:p>
      </dgm:t>
    </dgm:pt>
    <dgm:pt modelId="{130DD7E2-A3A6-4680-97F7-038B3A0150C0}" type="sibTrans" cxnId="{735081C2-B747-48A5-A18C-3498B03B0242}">
      <dgm:prSet/>
      <dgm:spPr/>
      <dgm:t>
        <a:bodyPr/>
        <a:lstStyle/>
        <a:p>
          <a:endParaRPr lang="ru-RU"/>
        </a:p>
      </dgm:t>
    </dgm:pt>
    <dgm:pt modelId="{78EA6CD8-5DED-401E-A14B-065D1635E024}">
      <dgm:prSet/>
      <dgm:spPr/>
      <dgm:t>
        <a:bodyPr/>
        <a:lstStyle/>
        <a:p>
          <a:pPr rtl="0"/>
          <a:r>
            <a:rPr lang="ru-RU" dirty="0"/>
            <a:t>Изученные штаммы бактерии </a:t>
          </a:r>
          <a:r>
            <a:rPr lang="en-US" i="1" dirty="0"/>
            <a:t>B</a:t>
          </a:r>
          <a:r>
            <a:rPr lang="ru-RU" i="1" dirty="0"/>
            <a:t>.</a:t>
          </a:r>
          <a:r>
            <a:rPr lang="en-US" i="1" dirty="0"/>
            <a:t>thuringiensis </a:t>
          </a:r>
          <a:r>
            <a:rPr lang="ru-RU" dirty="0"/>
            <a:t>перспективны в качестве основы биопрепаратов для </a:t>
          </a:r>
          <a:r>
            <a:rPr lang="ru-RU" dirty="0" err="1"/>
            <a:t>биоконтроля</a:t>
          </a:r>
          <a:r>
            <a:rPr lang="en-US" dirty="0"/>
            <a:t> </a:t>
          </a:r>
          <a:r>
            <a:rPr lang="ru-RU" dirty="0"/>
            <a:t>вредных организмов.</a:t>
          </a:r>
        </a:p>
      </dgm:t>
    </dgm:pt>
    <dgm:pt modelId="{0E39E62B-2D4C-4019-B93A-DDF8F68658EF}" type="parTrans" cxnId="{AFEF55BF-4174-4833-B45E-65FE1B6A26B5}">
      <dgm:prSet/>
      <dgm:spPr/>
      <dgm:t>
        <a:bodyPr/>
        <a:lstStyle/>
        <a:p>
          <a:endParaRPr lang="ru-RU"/>
        </a:p>
      </dgm:t>
    </dgm:pt>
    <dgm:pt modelId="{2186B72E-C981-46AD-9CD7-8A9B4DD01E2B}" type="sibTrans" cxnId="{AFEF55BF-4174-4833-B45E-65FE1B6A26B5}">
      <dgm:prSet/>
      <dgm:spPr/>
      <dgm:t>
        <a:bodyPr/>
        <a:lstStyle/>
        <a:p>
          <a:endParaRPr lang="ru-RU"/>
        </a:p>
      </dgm:t>
    </dgm:pt>
    <dgm:pt modelId="{1B475F4A-1FD5-4070-A409-BA9B7887E71E}" type="pres">
      <dgm:prSet presAssocID="{66C5C861-3CAB-400A-B5E5-5162BB9FD9B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65356D3-1FBE-47C6-9C5F-7D52EEAFF6EC}" type="pres">
      <dgm:prSet presAssocID="{18D570D0-D313-49C3-9769-699AC1948512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57594C-8FC3-4694-A039-647BF710564E}" type="pres">
      <dgm:prSet presAssocID="{F56D87BD-0CD8-4512-A4C8-FB0F2101DCDC}" presName="spacer" presStyleCnt="0"/>
      <dgm:spPr/>
    </dgm:pt>
    <dgm:pt modelId="{6671DECB-812E-4F30-99F9-256C2BF65C8E}" type="pres">
      <dgm:prSet presAssocID="{A88A5FD6-4B7A-49C7-977C-FE02FCBBD2F5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C82C92-382C-40E4-BD3E-91244B1D191E}" type="pres">
      <dgm:prSet presAssocID="{130DD7E2-A3A6-4680-97F7-038B3A0150C0}" presName="spacer" presStyleCnt="0"/>
      <dgm:spPr/>
    </dgm:pt>
    <dgm:pt modelId="{14064A07-8FC7-45BA-9CC4-0B85AABB984D}" type="pres">
      <dgm:prSet presAssocID="{78EA6CD8-5DED-401E-A14B-065D1635E024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77FB14E-01CE-445D-9CE8-604EF34DA391}" type="presOf" srcId="{78EA6CD8-5DED-401E-A14B-065D1635E024}" destId="{14064A07-8FC7-45BA-9CC4-0B85AABB984D}" srcOrd="0" destOrd="0" presId="urn:microsoft.com/office/officeart/2005/8/layout/vList2"/>
    <dgm:cxn modelId="{D054EBEF-6A72-486A-8522-EE61E26FABB8}" srcId="{66C5C861-3CAB-400A-B5E5-5162BB9FD9BD}" destId="{18D570D0-D313-49C3-9769-699AC1948512}" srcOrd="0" destOrd="0" parTransId="{F046F7CC-3062-4241-B8ED-9C1CACF27F0C}" sibTransId="{F56D87BD-0CD8-4512-A4C8-FB0F2101DCDC}"/>
    <dgm:cxn modelId="{2D18BA29-BBF0-49B4-85CE-7822BC9A8FE1}" type="presOf" srcId="{66C5C861-3CAB-400A-B5E5-5162BB9FD9BD}" destId="{1B475F4A-1FD5-4070-A409-BA9B7887E71E}" srcOrd="0" destOrd="0" presId="urn:microsoft.com/office/officeart/2005/8/layout/vList2"/>
    <dgm:cxn modelId="{AFEF55BF-4174-4833-B45E-65FE1B6A26B5}" srcId="{66C5C861-3CAB-400A-B5E5-5162BB9FD9BD}" destId="{78EA6CD8-5DED-401E-A14B-065D1635E024}" srcOrd="2" destOrd="0" parTransId="{0E39E62B-2D4C-4019-B93A-DDF8F68658EF}" sibTransId="{2186B72E-C981-46AD-9CD7-8A9B4DD01E2B}"/>
    <dgm:cxn modelId="{7B620DCF-0D6B-432A-9A22-6B327A1D0A34}" type="presOf" srcId="{18D570D0-D313-49C3-9769-699AC1948512}" destId="{165356D3-1FBE-47C6-9C5F-7D52EEAFF6EC}" srcOrd="0" destOrd="0" presId="urn:microsoft.com/office/officeart/2005/8/layout/vList2"/>
    <dgm:cxn modelId="{C47F4162-163E-44D0-BF21-59CC21583CD9}" type="presOf" srcId="{A88A5FD6-4B7A-49C7-977C-FE02FCBBD2F5}" destId="{6671DECB-812E-4F30-99F9-256C2BF65C8E}" srcOrd="0" destOrd="0" presId="urn:microsoft.com/office/officeart/2005/8/layout/vList2"/>
    <dgm:cxn modelId="{735081C2-B747-48A5-A18C-3498B03B0242}" srcId="{66C5C861-3CAB-400A-B5E5-5162BB9FD9BD}" destId="{A88A5FD6-4B7A-49C7-977C-FE02FCBBD2F5}" srcOrd="1" destOrd="0" parTransId="{41790773-88C0-4ED3-B7E5-85D66F792C17}" sibTransId="{130DD7E2-A3A6-4680-97F7-038B3A0150C0}"/>
    <dgm:cxn modelId="{656A7E3A-C3A8-4F05-A22E-E010994A23F6}" type="presParOf" srcId="{1B475F4A-1FD5-4070-A409-BA9B7887E71E}" destId="{165356D3-1FBE-47C6-9C5F-7D52EEAFF6EC}" srcOrd="0" destOrd="0" presId="urn:microsoft.com/office/officeart/2005/8/layout/vList2"/>
    <dgm:cxn modelId="{B2CD7A61-520A-4A7A-8949-F3A9C9525B98}" type="presParOf" srcId="{1B475F4A-1FD5-4070-A409-BA9B7887E71E}" destId="{1F57594C-8FC3-4694-A039-647BF710564E}" srcOrd="1" destOrd="0" presId="urn:microsoft.com/office/officeart/2005/8/layout/vList2"/>
    <dgm:cxn modelId="{52677FDA-5AF7-4970-9B79-35A8815019A6}" type="presParOf" srcId="{1B475F4A-1FD5-4070-A409-BA9B7887E71E}" destId="{6671DECB-812E-4F30-99F9-256C2BF65C8E}" srcOrd="2" destOrd="0" presId="urn:microsoft.com/office/officeart/2005/8/layout/vList2"/>
    <dgm:cxn modelId="{61D132DF-31AC-4AA8-A433-96C445C58DEB}" type="presParOf" srcId="{1B475F4A-1FD5-4070-A409-BA9B7887E71E}" destId="{75C82C92-382C-40E4-BD3E-91244B1D191E}" srcOrd="3" destOrd="0" presId="urn:microsoft.com/office/officeart/2005/8/layout/vList2"/>
    <dgm:cxn modelId="{94A0082A-CE35-4918-897A-21C14A0F187C}" type="presParOf" srcId="{1B475F4A-1FD5-4070-A409-BA9B7887E71E}" destId="{14064A07-8FC7-45BA-9CC4-0B85AABB984D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65356D3-1FBE-47C6-9C5F-7D52EEAFF6EC}">
      <dsp:nvSpPr>
        <dsp:cNvPr id="0" name=""/>
        <dsp:cNvSpPr/>
      </dsp:nvSpPr>
      <dsp:spPr>
        <a:xfrm>
          <a:off x="0" y="83627"/>
          <a:ext cx="8643998" cy="1614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/>
            <a:t>Энтомопатогенные свойства штаммов бактерии </a:t>
          </a:r>
          <a:r>
            <a:rPr lang="en-US" sz="2300" kern="1200" dirty="0"/>
            <a:t>    </a:t>
          </a:r>
          <a:r>
            <a:rPr lang="ru-RU" sz="2300" kern="1200" dirty="0"/>
            <a:t>             </a:t>
          </a:r>
          <a:r>
            <a:rPr lang="en-US" sz="2300" kern="1200" dirty="0"/>
            <a:t>          </a:t>
          </a:r>
          <a:r>
            <a:rPr lang="en-US" sz="2300" i="1" kern="1200" dirty="0"/>
            <a:t>B. thuringiensis </a:t>
          </a:r>
          <a:r>
            <a:rPr lang="ru-RU" sz="2300" kern="1200" dirty="0"/>
            <a:t>проявляются в разной степени в зависимости от  вида вредителя, такая же тенденция отмечена и в отношении  трех видов фитопатогенных грибов.</a:t>
          </a:r>
        </a:p>
      </dsp:txBody>
      <dsp:txXfrm>
        <a:off x="0" y="83627"/>
        <a:ext cx="8643998" cy="1614600"/>
      </dsp:txXfrm>
    </dsp:sp>
    <dsp:sp modelId="{6671DECB-812E-4F30-99F9-256C2BF65C8E}">
      <dsp:nvSpPr>
        <dsp:cNvPr id="0" name=""/>
        <dsp:cNvSpPr/>
      </dsp:nvSpPr>
      <dsp:spPr>
        <a:xfrm>
          <a:off x="0" y="1764467"/>
          <a:ext cx="8643998" cy="1614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/>
            <a:t>Продемонстрировано  бифункциональное действие штаммов </a:t>
          </a:r>
          <a:r>
            <a:rPr lang="en-US" sz="2300" i="1" kern="1200" dirty="0"/>
            <a:t>B</a:t>
          </a:r>
          <a:r>
            <a:rPr lang="ru-RU" sz="2300" i="1" kern="1200" dirty="0"/>
            <a:t>.</a:t>
          </a:r>
          <a:r>
            <a:rPr lang="en-US" sz="2300" i="1" kern="1200" dirty="0"/>
            <a:t>thuringiensis </a:t>
          </a:r>
          <a:r>
            <a:rPr lang="ru-RU" sz="2300" kern="1200" dirty="0"/>
            <a:t>как агентов </a:t>
          </a:r>
          <a:r>
            <a:rPr lang="ru-RU" sz="2300" kern="1200" dirty="0" err="1"/>
            <a:t>биоконтроля</a:t>
          </a:r>
          <a:r>
            <a:rPr lang="ru-RU" sz="2300" kern="1200" dirty="0"/>
            <a:t> с потенциальными возможностями против комплекса вредных организмов. </a:t>
          </a:r>
        </a:p>
      </dsp:txBody>
      <dsp:txXfrm>
        <a:off x="0" y="1764467"/>
        <a:ext cx="8643998" cy="1614600"/>
      </dsp:txXfrm>
    </dsp:sp>
    <dsp:sp modelId="{14064A07-8FC7-45BA-9CC4-0B85AABB984D}">
      <dsp:nvSpPr>
        <dsp:cNvPr id="0" name=""/>
        <dsp:cNvSpPr/>
      </dsp:nvSpPr>
      <dsp:spPr>
        <a:xfrm>
          <a:off x="0" y="3445307"/>
          <a:ext cx="8643998" cy="1614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/>
            <a:t>Изученные штаммы бактерии </a:t>
          </a:r>
          <a:r>
            <a:rPr lang="en-US" sz="2300" i="1" kern="1200" dirty="0"/>
            <a:t>B</a:t>
          </a:r>
          <a:r>
            <a:rPr lang="ru-RU" sz="2300" i="1" kern="1200" dirty="0"/>
            <a:t>.</a:t>
          </a:r>
          <a:r>
            <a:rPr lang="en-US" sz="2300" i="1" kern="1200" dirty="0"/>
            <a:t>thuringiensis </a:t>
          </a:r>
          <a:r>
            <a:rPr lang="ru-RU" sz="2300" kern="1200" dirty="0"/>
            <a:t>перспективны в качестве основы биопрепаратов для </a:t>
          </a:r>
          <a:r>
            <a:rPr lang="ru-RU" sz="2300" kern="1200" dirty="0" err="1"/>
            <a:t>биоконтроля</a:t>
          </a:r>
          <a:r>
            <a:rPr lang="en-US" sz="2300" kern="1200" dirty="0"/>
            <a:t> </a:t>
          </a:r>
          <a:r>
            <a:rPr lang="ru-RU" sz="2300" kern="1200" dirty="0"/>
            <a:t>вредных организмов.</a:t>
          </a:r>
        </a:p>
      </dsp:txBody>
      <dsp:txXfrm>
        <a:off x="0" y="3445307"/>
        <a:ext cx="8643998" cy="16146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smtClean="0">
                <a:latin typeface="Times New Roman Cyr" charset="-52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>
                <a:latin typeface="Times New Roman Cyr" charset="-52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smtClean="0">
                <a:latin typeface="Times New Roman Cyr" charset="-52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4DA65EB2-05CA-419B-BAFC-A21B51E3706A}" type="slidenum">
              <a:rPr lang="ru-RU"/>
              <a:pPr>
                <a:defRPr/>
              </a:pPr>
              <a:t>‹#›</a:t>
            </a:fld>
            <a:endParaRPr lang="ru-RU">
              <a:latin typeface="Times New Roman Cyr" charset="-5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891483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smtClean="0">
                <a:latin typeface="Times New Roman Cyr" charset="-52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>
                <a:latin typeface="Times New Roman Cyr" charset="-52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4588" y="687388"/>
            <a:ext cx="4568825" cy="34258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Щелчок правит 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smtClean="0">
                <a:latin typeface="Times New Roman Cyr" charset="-52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9AC90548-17A0-4282-82C1-7EA59AE9C970}" type="slidenum">
              <a:rPr lang="ru-RU"/>
              <a:pPr>
                <a:defRPr/>
              </a:pPr>
              <a:t>‹#›</a:t>
            </a:fld>
            <a:endParaRPr lang="ru-RU">
              <a:latin typeface="Times New Roman Cyr" charset="-5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468071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CFE2C17-341A-4D23-9B52-5161FAC9B3CE}" type="slidenum">
              <a:rPr lang="ru-RU"/>
              <a:pPr/>
              <a:t>1</a:t>
            </a:fld>
            <a:endParaRPr lang="ru-RU">
              <a:latin typeface="Times New Roman Cyr" charset="-52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300238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4FEDFBD-C4A4-4986-9B30-91DD7369DB9D}" type="slidenum">
              <a:rPr lang="ru-RU"/>
              <a:pPr/>
              <a:t>3</a:t>
            </a:fld>
            <a:endParaRPr lang="ru-RU">
              <a:latin typeface="Times New Roman Cyr" charset="-52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018612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F1A8ED-94FE-4E5A-B092-2F225F3D7E55}" type="slidenum">
              <a:rPr lang="ru-RU"/>
              <a:pPr/>
              <a:t>6</a:t>
            </a:fld>
            <a:endParaRPr lang="ru-RU">
              <a:latin typeface="Times New Roman Cyr" charset="-52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821877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B953B72-AF59-44AE-90C9-B5396AB57FA2}" type="slidenum">
              <a:rPr lang="ru-RU"/>
              <a:pPr/>
              <a:t>7</a:t>
            </a:fld>
            <a:endParaRPr lang="ru-RU">
              <a:latin typeface="Times New Roman Cyr" charset="-52"/>
            </a:endParaRPr>
          </a:p>
        </p:txBody>
      </p:sp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369832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D3EBF6D-5D29-498A-93E1-F844185E2F9A}" type="slidenum">
              <a:rPr lang="ru-RU"/>
              <a:pPr/>
              <a:t>23</a:t>
            </a:fld>
            <a:endParaRPr lang="ru-RU">
              <a:latin typeface="Times New Roman Cyr" charset="-52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751080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EEFEFD-D60A-472F-87A5-D9B6DBAB4CEB}" type="slidenum">
              <a:rPr lang="ru-RU"/>
              <a:pPr/>
              <a:t>24</a:t>
            </a:fld>
            <a:endParaRPr lang="ru-RU">
              <a:latin typeface="Times New Roman Cyr" charset="-52"/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609720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1F8C05-9076-4FE6-9F20-83594E58CA01}" type="slidenum">
              <a:rPr lang="ru-RU"/>
              <a:pPr>
                <a:defRPr/>
              </a:pPr>
              <a:t>‹#›</a:t>
            </a:fld>
            <a:endParaRPr lang="ru-RU">
              <a:latin typeface="Arial Cyr" charset="-5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2E6B58-23B7-4186-B307-34393FFFB2C9}" type="slidenum">
              <a:rPr lang="ru-RU"/>
              <a:pPr>
                <a:defRPr/>
              </a:pPr>
              <a:t>‹#›</a:t>
            </a:fld>
            <a:endParaRPr lang="ru-RU">
              <a:latin typeface="Arial Cyr" charset="-52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C69879-4FD1-4292-B69D-A3F2AEF5AF5F}" type="slidenum">
              <a:rPr lang="ru-RU"/>
              <a:pPr>
                <a:defRPr/>
              </a:pPr>
              <a:t>‹#›</a:t>
            </a:fld>
            <a:endParaRPr lang="ru-RU">
              <a:latin typeface="Arial Cyr" charset="-52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812343-7811-4228-979A-0685ADEB98F3}" type="slidenum">
              <a:rPr lang="ru-RU"/>
              <a:pPr>
                <a:defRPr/>
              </a:pPr>
              <a:t>‹#›</a:t>
            </a:fld>
            <a:endParaRPr lang="ru-RU">
              <a:latin typeface="Arial Cyr" charset="-52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981200"/>
            <a:ext cx="8229600" cy="4114800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94B0D0-3E89-4D50-A180-CFC8DAB3F3CF}" type="slidenum">
              <a:rPr lang="ru-RU"/>
              <a:pPr>
                <a:defRPr/>
              </a:pPr>
              <a:t>‹#›</a:t>
            </a:fld>
            <a:endParaRPr lang="ru-RU">
              <a:latin typeface="Arial Cyr" charset="-52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381000"/>
            <a:ext cx="8229600" cy="5715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0EF94F-99C4-47F9-AA02-DF67544D28BA}" type="slidenum">
              <a:rPr lang="ru-RU"/>
              <a:pPr>
                <a:defRPr/>
              </a:pPr>
              <a:t>‹#›</a:t>
            </a:fld>
            <a:endParaRPr lang="ru-RU">
              <a:latin typeface="Arial Cyr" charset="-52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981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4038600" cy="1981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06D229-D311-475C-8BA8-489F82E1AB6B}" type="slidenum">
              <a:rPr lang="ru-RU"/>
              <a:pPr>
                <a:defRPr/>
              </a:pPr>
              <a:t>‹#›</a:t>
            </a:fld>
            <a:endParaRPr lang="ru-RU">
              <a:latin typeface="Arial Cyr" charset="-52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3D4BB2-E1C8-4FDD-9E55-868EFD9A0C25}" type="slidenum">
              <a:rPr lang="ru-RU"/>
              <a:pPr>
                <a:defRPr/>
              </a:pPr>
              <a:t>‹#›</a:t>
            </a:fld>
            <a:endParaRPr lang="ru-RU">
              <a:latin typeface="Arial Cyr" charset="-52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57E9B5-8002-43B9-95E8-6BBC7E2999B7}" type="slidenum">
              <a:rPr lang="ru-RU"/>
              <a:pPr>
                <a:defRPr/>
              </a:pPr>
              <a:t>‹#›</a:t>
            </a:fld>
            <a:endParaRPr lang="ru-RU">
              <a:latin typeface="Arial Cyr" charset="-52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2915B4-7339-4B4E-8022-33BB45ABFAA9}" type="slidenum">
              <a:rPr lang="ru-RU"/>
              <a:pPr>
                <a:defRPr/>
              </a:pPr>
              <a:t>‹#›</a:t>
            </a:fld>
            <a:endParaRPr lang="ru-RU">
              <a:latin typeface="Arial Cyr" charset="-52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37743D-7FD6-4BF2-91C6-E63DBB3E93F2}" type="slidenum">
              <a:rPr lang="ru-RU"/>
              <a:pPr>
                <a:defRPr/>
              </a:pPr>
              <a:t>‹#›</a:t>
            </a:fld>
            <a:endParaRPr lang="ru-RU">
              <a:latin typeface="Arial Cyr" charset="-52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70414B-FFD7-48A0-9BCD-938F1A624B6F}" type="slidenum">
              <a:rPr lang="ru-RU"/>
              <a:pPr>
                <a:defRPr/>
              </a:pPr>
              <a:t>‹#›</a:t>
            </a:fld>
            <a:endParaRPr lang="ru-RU">
              <a:latin typeface="Arial Cyr" charset="-52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038514-47E4-4F96-A00B-26ACBC87A267}" type="slidenum">
              <a:rPr lang="ru-RU"/>
              <a:pPr>
                <a:defRPr/>
              </a:pPr>
              <a:t>‹#›</a:t>
            </a:fld>
            <a:endParaRPr lang="ru-RU">
              <a:latin typeface="Arial Cyr" charset="-52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F0C8E0-8674-41F3-B722-3C2D0BAFB267}" type="slidenum">
              <a:rPr lang="ru-RU"/>
              <a:pPr>
                <a:defRPr/>
              </a:pPr>
              <a:t>‹#›</a:t>
            </a:fld>
            <a:endParaRPr lang="ru-RU">
              <a:latin typeface="Arial Cyr" charset="-52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A65829-13D8-4720-891C-9C9952685E88}" type="slidenum">
              <a:rPr lang="ru-RU"/>
              <a:pPr>
                <a:defRPr/>
              </a:pPr>
              <a:t>‹#›</a:t>
            </a:fld>
            <a:endParaRPr lang="ru-RU">
              <a:latin typeface="Arial Cyr" charset="-52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>
              <a:defRPr sz="140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Cyr" charset="-52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 algn="ctr">
              <a:defRPr sz="140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Cyr" charset="-52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 algn="r">
              <a:defRPr sz="140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defRPr>
            </a:lvl1pPr>
          </a:lstStyle>
          <a:p>
            <a:pPr>
              <a:defRPr/>
            </a:pPr>
            <a:fld id="{62BC87A0-EA54-43A3-B1A4-10287D848152}" type="slidenum">
              <a:rPr lang="ru-RU"/>
              <a:pPr>
                <a:defRPr/>
              </a:pPr>
              <a:t>‹#›</a:t>
            </a:fld>
            <a:endParaRPr lang="ru-RU">
              <a:latin typeface="Arial Cyr" charset="-52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image" Target="../media/image44.jpe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7.png"/><Relationship Id="rId5" Type="http://schemas.openxmlformats.org/officeDocument/2006/relationships/image" Target="../media/image46.jpeg"/><Relationship Id="rId4" Type="http://schemas.openxmlformats.org/officeDocument/2006/relationships/image" Target="../media/image4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Picture 4" descr="&amp;Ocy;&amp;gcy;&amp;ncy;&amp;iecy;&amp;vcy;&amp;kcy;&amp;acy; &amp;kcy;&amp;rcy;&amp;ycy;&amp;zhcy;&amp;ocy;&amp;vcy;&amp;ncy;&amp;icy;&amp;kcy;&amp;ocy;&amp;vcy;&amp;acy;&amp;yacy;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1214422"/>
            <a:ext cx="2571768" cy="1928826"/>
          </a:xfrm>
          <a:prstGeom prst="rect">
            <a:avLst/>
          </a:prstGeom>
          <a:noFill/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4572931" y="2219738"/>
            <a:ext cx="2197697" cy="1866483"/>
          </a:xfrm>
          <a:prstGeom prst="rect">
            <a:avLst/>
          </a:prstGeom>
        </p:spPr>
      </p:pic>
      <p:grpSp>
        <p:nvGrpSpPr>
          <p:cNvPr id="3" name="Группа 2"/>
          <p:cNvGrpSpPr/>
          <p:nvPr/>
        </p:nvGrpSpPr>
        <p:grpSpPr>
          <a:xfrm>
            <a:off x="2258356" y="2196547"/>
            <a:ext cx="3492077" cy="3767917"/>
            <a:chOff x="323528" y="1100980"/>
            <a:chExt cx="3492077" cy="3911933"/>
          </a:xfrm>
        </p:grpSpPr>
        <p:pic>
          <p:nvPicPr>
            <p:cNvPr id="18" name="Picture 15" descr="F"/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24954" y="3070589"/>
              <a:ext cx="2590651" cy="19423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7" name="Picture 14" descr="ботритиз1"/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528" y="1100980"/>
              <a:ext cx="2319646" cy="1993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58" y="214290"/>
            <a:ext cx="8424862" cy="985857"/>
          </a:xfrm>
        </p:spPr>
        <p:txBody>
          <a:bodyPr/>
          <a:lstStyle/>
          <a:p>
            <a:r>
              <a:rPr lang="ru-RU" sz="2400" b="1" dirty="0">
                <a:solidFill>
                  <a:srgbClr val="FF6600"/>
                </a:solidFill>
              </a:rPr>
              <a:t>ШТАММЫ </a:t>
            </a:r>
            <a:r>
              <a:rPr lang="en-US" sz="2400" b="1" i="1" dirty="0">
                <a:solidFill>
                  <a:srgbClr val="FF6600"/>
                </a:solidFill>
              </a:rPr>
              <a:t>BACILLUS  THURINGIENSIS  </a:t>
            </a:r>
            <a:r>
              <a:rPr lang="ru-RU" sz="2400" b="1" i="1" dirty="0">
                <a:solidFill>
                  <a:srgbClr val="FF6600"/>
                </a:solidFill>
              </a:rPr>
              <a:t/>
            </a:r>
            <a:br>
              <a:rPr lang="ru-RU" sz="2400" b="1" i="1" dirty="0">
                <a:solidFill>
                  <a:srgbClr val="FF6600"/>
                </a:solidFill>
              </a:rPr>
            </a:br>
            <a:r>
              <a:rPr lang="ru-RU" sz="2400" b="1" dirty="0">
                <a:solidFill>
                  <a:srgbClr val="FF6600"/>
                </a:solidFill>
              </a:rPr>
              <a:t>С ЭНТОМОПАТОГЕННЫМИ И АНТИФУНГАЛЬНЫМИ СВОЙСТВАМИ</a:t>
            </a:r>
            <a:endParaRPr lang="ru-RU" sz="2400" dirty="0">
              <a:solidFill>
                <a:srgbClr val="FF6600"/>
              </a:solidFill>
            </a:endParaRPr>
          </a:p>
        </p:txBody>
      </p:sp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0" y="4737480"/>
            <a:ext cx="2643174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65000"/>
              <a:defRPr/>
            </a:pP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Шпатова Татьяна Владимировна,</a:t>
            </a:r>
            <a:endParaRPr lang="ru-RU" sz="200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65000"/>
              <a:defRPr/>
            </a:pP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Штерншис М.В., </a:t>
            </a: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65000"/>
              <a:defRPr/>
            </a:pP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Асатурова А.М.</a:t>
            </a: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Хомяк А.И.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101" name="Text Box 11"/>
          <p:cNvSpPr txBox="1">
            <a:spLocks noChangeArrowheads="1"/>
          </p:cNvSpPr>
          <p:nvPr/>
        </p:nvSpPr>
        <p:spPr bwMode="auto">
          <a:xfrm>
            <a:off x="5750433" y="4306026"/>
            <a:ext cx="3429024" cy="225908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1600" b="1" dirty="0">
                <a:solidFill>
                  <a:schemeClr val="bg1"/>
                </a:solidFill>
              </a:rPr>
              <a:t>Новосибирский государственный</a:t>
            </a:r>
          </a:p>
          <a:p>
            <a:pPr algn="ctr">
              <a:spcBef>
                <a:spcPct val="20000"/>
              </a:spcBef>
            </a:pPr>
            <a:r>
              <a:rPr lang="ru-RU" sz="1600" b="1" dirty="0">
                <a:solidFill>
                  <a:schemeClr val="bg1"/>
                </a:solidFill>
              </a:rPr>
              <a:t> аграрный университет,</a:t>
            </a:r>
          </a:p>
          <a:p>
            <a:pPr algn="ctr">
              <a:spcBef>
                <a:spcPct val="20000"/>
              </a:spcBef>
            </a:pPr>
            <a:r>
              <a:rPr lang="ru-RU" sz="1600" b="1" dirty="0">
                <a:solidFill>
                  <a:schemeClr val="bg1"/>
                </a:solidFill>
              </a:rPr>
              <a:t> г. Новосибирск;</a:t>
            </a:r>
          </a:p>
          <a:p>
            <a:pPr algn="ctr">
              <a:spcBef>
                <a:spcPct val="20000"/>
              </a:spcBef>
            </a:pPr>
            <a:r>
              <a:rPr lang="ru-RU" sz="1600" b="1" dirty="0">
                <a:solidFill>
                  <a:schemeClr val="bg1"/>
                </a:solidFill>
              </a:rPr>
              <a:t> Всероссийский НИИ биологической защиты растений, </a:t>
            </a:r>
          </a:p>
          <a:p>
            <a:pPr algn="ctr">
              <a:spcBef>
                <a:spcPct val="20000"/>
              </a:spcBef>
            </a:pPr>
            <a:r>
              <a:rPr lang="ru-RU" sz="1600" b="1" dirty="0">
                <a:solidFill>
                  <a:schemeClr val="bg1"/>
                </a:solidFill>
              </a:rPr>
              <a:t>г. Краснодар</a:t>
            </a:r>
            <a:endParaRPr lang="ru-RU" sz="1600" b="1" dirty="0"/>
          </a:p>
        </p:txBody>
      </p:sp>
      <p:pic>
        <p:nvPicPr>
          <p:cNvPr id="37892" name="Picture 4" descr="ÐÐ°ÑÑÐ¸Ð½ÐºÐ¸ Ð¿Ð¾ Ð·Ð°Ð¿ÑÐ¾ÑÑ ÐÐÐÐÐÐÐÐÐ¯ Ð¢ÐÐ¯ ÐÐ Ð¡ÐÐÐ ÐÐÐÐÐ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26243" y="1124744"/>
            <a:ext cx="2401857" cy="178337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812343-7811-4228-979A-0685ADEB98F3}" type="slidenum">
              <a:rPr lang="ru-RU" sz="1600" smtClean="0">
                <a:solidFill>
                  <a:srgbClr val="000000"/>
                </a:solidFill>
              </a:rPr>
              <a:pPr>
                <a:defRPr/>
              </a:pPr>
              <a:t>1</a:t>
            </a:fld>
            <a:endParaRPr lang="ru-RU" sz="1600" dirty="0">
              <a:solidFill>
                <a:srgbClr val="000000"/>
              </a:solidFill>
              <a:latin typeface="Arial Cyr" charset="-5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0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14290"/>
            <a:ext cx="8229600" cy="550414"/>
          </a:xfrm>
        </p:spPr>
        <p:txBody>
          <a:bodyPr/>
          <a:lstStyle/>
          <a:p>
            <a:pPr eaLnBrk="1" hangingPunct="1">
              <a:defRPr/>
            </a:pPr>
            <a:r>
              <a:rPr lang="ru-RU" sz="1800" dirty="0">
                <a:solidFill>
                  <a:srgbClr val="000000"/>
                </a:solidFill>
              </a:rPr>
              <a:t>Таблица 2. </a:t>
            </a:r>
            <a:r>
              <a:rPr lang="ru-RU" sz="1800" b="1" dirty="0">
                <a:solidFill>
                  <a:srgbClr val="000000"/>
                </a:solidFill>
              </a:rPr>
              <a:t>Влияние бактериальных штаммов </a:t>
            </a:r>
            <a:r>
              <a:rPr lang="en-US" sz="1800" b="1" i="1" dirty="0">
                <a:solidFill>
                  <a:srgbClr val="003300"/>
                </a:solidFill>
                <a:effectLst/>
              </a:rPr>
              <a:t>Bacillus thuringiensis </a:t>
            </a:r>
            <a:r>
              <a:rPr lang="ru-RU" sz="1800" b="1" dirty="0">
                <a:solidFill>
                  <a:srgbClr val="000000"/>
                </a:solidFill>
              </a:rPr>
              <a:t>на повреждаемость смородины крыжовниковой </a:t>
            </a:r>
            <a:r>
              <a:rPr lang="ru-RU" sz="1800" b="1" dirty="0" err="1">
                <a:solidFill>
                  <a:srgbClr val="000000"/>
                </a:solidFill>
              </a:rPr>
              <a:t>побеговой</a:t>
            </a:r>
            <a:r>
              <a:rPr lang="ru-RU" sz="1800" b="1" dirty="0">
                <a:solidFill>
                  <a:srgbClr val="000000"/>
                </a:solidFill>
              </a:rPr>
              <a:t> тлей</a:t>
            </a:r>
            <a:endParaRPr lang="ru-RU" sz="1800" b="1" i="1" dirty="0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572528" y="6215082"/>
            <a:ext cx="571472" cy="476250"/>
          </a:xfrm>
        </p:spPr>
        <p:txBody>
          <a:bodyPr/>
          <a:lstStyle/>
          <a:p>
            <a:pPr>
              <a:defRPr/>
            </a:pPr>
            <a:fld id="{203D4BB2-E1C8-4FDD-9E55-868EFD9A0C25}" type="slidenum">
              <a:rPr lang="ru-RU" sz="1600" b="1" smtClean="0">
                <a:solidFill>
                  <a:srgbClr val="000000"/>
                </a:solidFill>
              </a:rPr>
              <a:pPr>
                <a:defRPr/>
              </a:pPr>
              <a:t>10</a:t>
            </a:fld>
            <a:endParaRPr lang="ru-RU" sz="1600" b="1" dirty="0">
              <a:solidFill>
                <a:srgbClr val="000000"/>
              </a:solidFill>
              <a:latin typeface="Arial Cyr" charset="-52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25258519"/>
              </p:ext>
            </p:extLst>
          </p:nvPr>
        </p:nvGraphicFramePr>
        <p:xfrm>
          <a:off x="395538" y="836712"/>
          <a:ext cx="8568950" cy="5048547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174637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8255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1872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3692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93610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008112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44016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207503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500" dirty="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1500" dirty="0">
                        <a:solidFill>
                          <a:srgbClr val="0033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500" dirty="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500" dirty="0">
                        <a:solidFill>
                          <a:srgbClr val="0033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500" dirty="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Варианты</a:t>
                      </a:r>
                      <a:endParaRPr lang="ru-RU" sz="1500" dirty="0">
                        <a:solidFill>
                          <a:srgbClr val="0033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500" dirty="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500" dirty="0">
                        <a:solidFill>
                          <a:srgbClr val="0033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664" marR="676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Концентрация,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КОЕ/мл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500" dirty="0">
                        <a:solidFill>
                          <a:srgbClr val="0033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664" marR="676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kern="1200" dirty="0">
                          <a:solidFill>
                            <a:schemeClr val="bg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Численность тлей/колонию, </a:t>
                      </a:r>
                      <a:r>
                        <a:rPr lang="ru-RU" sz="1600" kern="1200" dirty="0" err="1">
                          <a:solidFill>
                            <a:schemeClr val="bg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экз</a:t>
                      </a:r>
                      <a:endParaRPr lang="ru-RU" sz="1600" dirty="0">
                        <a:solidFill>
                          <a:schemeClr val="bg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664" marR="676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kern="1200" dirty="0">
                          <a:solidFill>
                            <a:schemeClr val="bg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Повреждаемость листьев, </a:t>
                      </a:r>
                      <a:r>
                        <a:rPr lang="en-US" sz="1600" kern="1200" dirty="0">
                          <a:solidFill>
                            <a:schemeClr val="bg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%</a:t>
                      </a:r>
                      <a:endParaRPr lang="ru-RU" sz="1600" dirty="0">
                        <a:solidFill>
                          <a:schemeClr val="bg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664" marR="676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Биологическая эффективность, %</a:t>
                      </a:r>
                      <a:endParaRPr lang="ru-RU" sz="1400" dirty="0">
                        <a:solidFill>
                          <a:srgbClr val="0033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664" marR="676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99841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До обработки</a:t>
                      </a:r>
                      <a:endParaRPr lang="ru-RU" sz="1400" dirty="0">
                        <a:solidFill>
                          <a:srgbClr val="0033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664" marR="676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После обработки</a:t>
                      </a:r>
                      <a:endParaRPr lang="ru-RU" sz="1400" dirty="0">
                        <a:solidFill>
                          <a:srgbClr val="0033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664" marR="676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До обработки</a:t>
                      </a:r>
                      <a:endParaRPr lang="ru-RU" sz="1400" dirty="0">
                        <a:solidFill>
                          <a:srgbClr val="0033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664" marR="676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После обработки</a:t>
                      </a:r>
                      <a:endParaRPr lang="ru-RU" sz="1400" dirty="0">
                        <a:solidFill>
                          <a:srgbClr val="0033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664" marR="676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075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500" dirty="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Контроль</a:t>
                      </a:r>
                      <a:endParaRPr lang="ru-RU" sz="1500" dirty="0">
                        <a:solidFill>
                          <a:srgbClr val="0033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664" marR="676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600">
                        <a:solidFill>
                          <a:srgbClr val="0033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664" marR="676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26,2</a:t>
                      </a:r>
                      <a:endParaRPr lang="ru-RU" sz="1600" dirty="0">
                        <a:solidFill>
                          <a:srgbClr val="0033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664" marR="676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27,3</a:t>
                      </a:r>
                      <a:endParaRPr lang="ru-RU" sz="1600" dirty="0">
                        <a:solidFill>
                          <a:srgbClr val="0033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664" marR="676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30,4</a:t>
                      </a:r>
                      <a:endParaRPr lang="ru-RU" sz="1600" dirty="0">
                        <a:solidFill>
                          <a:srgbClr val="0033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664" marR="676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25,8</a:t>
                      </a:r>
                      <a:endParaRPr lang="ru-RU" sz="1600">
                        <a:solidFill>
                          <a:srgbClr val="0033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664" marR="67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600">
                        <a:solidFill>
                          <a:srgbClr val="0033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664" marR="676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150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500" b="1" i="1" dirty="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B</a:t>
                      </a:r>
                      <a:r>
                        <a:rPr lang="ru-RU" sz="1500" b="1" i="1" dirty="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r>
                        <a:rPr lang="en-US" sz="1500" b="1" i="1" dirty="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thuringiensis</a:t>
                      </a:r>
                      <a:r>
                        <a:rPr lang="en-US" sz="1500" b="1" dirty="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G</a:t>
                      </a:r>
                      <a:r>
                        <a:rPr lang="ru-RU" sz="1500" b="1" dirty="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500" dirty="0">
                        <a:solidFill>
                          <a:srgbClr val="0033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664" marR="676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r>
                        <a:rPr lang="ru-RU" sz="1600" baseline="30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6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25,3</a:t>
                      </a:r>
                      <a:endParaRPr lang="ru-RU" sz="1600">
                        <a:solidFill>
                          <a:srgbClr val="0033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664" marR="676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13,7</a:t>
                      </a:r>
                      <a:endParaRPr lang="ru-RU" sz="1600" dirty="0">
                        <a:solidFill>
                          <a:srgbClr val="0033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664" marR="676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29,7</a:t>
                      </a:r>
                      <a:endParaRPr lang="ru-RU" sz="1600" dirty="0">
                        <a:solidFill>
                          <a:srgbClr val="0033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664" marR="676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11,0</a:t>
                      </a:r>
                      <a:endParaRPr lang="ru-RU" sz="1600" dirty="0">
                        <a:solidFill>
                          <a:srgbClr val="0033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664" marR="676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51,0</a:t>
                      </a:r>
                      <a:endParaRPr lang="ru-RU" sz="1600">
                        <a:solidFill>
                          <a:srgbClr val="0033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664" marR="676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150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500" b="1" i="1" dirty="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B</a:t>
                      </a:r>
                      <a:r>
                        <a:rPr lang="ru-RU" sz="1500" b="1" i="1" dirty="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r>
                        <a:rPr lang="en-US" sz="1500" b="1" i="1" dirty="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thuringiensis</a:t>
                      </a:r>
                      <a:r>
                        <a:rPr lang="en-US" sz="1500" b="1" dirty="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G</a:t>
                      </a:r>
                      <a:r>
                        <a:rPr lang="ru-RU" sz="1500" b="1" dirty="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500" dirty="0">
                        <a:solidFill>
                          <a:srgbClr val="0033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664" marR="676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r>
                        <a:rPr lang="ru-RU" sz="1600" baseline="30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6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25,7</a:t>
                      </a:r>
                      <a:endParaRPr lang="ru-RU" sz="1600">
                        <a:solidFill>
                          <a:srgbClr val="0033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664" marR="676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11,0</a:t>
                      </a:r>
                      <a:endParaRPr lang="ru-RU" sz="1600" dirty="0">
                        <a:solidFill>
                          <a:srgbClr val="0033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664" marR="676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28,9</a:t>
                      </a:r>
                      <a:endParaRPr lang="ru-RU" sz="1600" dirty="0">
                        <a:solidFill>
                          <a:srgbClr val="0033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664" marR="676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12,0</a:t>
                      </a:r>
                      <a:endParaRPr lang="ru-RU" sz="1600" dirty="0">
                        <a:solidFill>
                          <a:srgbClr val="0033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664" marR="676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56,5</a:t>
                      </a:r>
                      <a:endParaRPr lang="ru-RU" sz="1600" b="1" dirty="0">
                        <a:solidFill>
                          <a:srgbClr val="0000FF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664" marR="676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150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500" b="1" i="1" dirty="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B</a:t>
                      </a:r>
                      <a:r>
                        <a:rPr lang="ru-RU" sz="1500" b="1" i="1" dirty="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r>
                        <a:rPr lang="en-US" sz="1500" b="1" i="1" dirty="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thuringiensis</a:t>
                      </a:r>
                      <a:r>
                        <a:rPr lang="en-US" sz="1500" b="1" dirty="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G</a:t>
                      </a:r>
                      <a:r>
                        <a:rPr lang="ru-RU" sz="1500" b="1" dirty="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500" dirty="0">
                        <a:solidFill>
                          <a:srgbClr val="0033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664" marR="676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r>
                        <a:rPr lang="ru-RU" sz="1600" baseline="30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6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25,3</a:t>
                      </a:r>
                      <a:endParaRPr lang="ru-RU" sz="1600">
                        <a:solidFill>
                          <a:srgbClr val="0033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664" marR="676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12,6</a:t>
                      </a:r>
                      <a:endParaRPr lang="ru-RU" sz="1600">
                        <a:solidFill>
                          <a:srgbClr val="0033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664" marR="676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29,2</a:t>
                      </a:r>
                      <a:endParaRPr lang="ru-RU" sz="1600" dirty="0">
                        <a:solidFill>
                          <a:srgbClr val="0033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664" marR="676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14,0</a:t>
                      </a:r>
                      <a:endParaRPr lang="ru-RU" sz="1600" dirty="0">
                        <a:solidFill>
                          <a:srgbClr val="0033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664" marR="676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43,3</a:t>
                      </a:r>
                      <a:endParaRPr lang="ru-RU" sz="1600">
                        <a:solidFill>
                          <a:srgbClr val="0033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664" marR="676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150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500" b="1" i="1" dirty="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B</a:t>
                      </a:r>
                      <a:r>
                        <a:rPr lang="ru-RU" sz="1500" b="1" i="1" dirty="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r>
                        <a:rPr lang="en-US" sz="1500" b="1" i="1" dirty="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thuringiensis</a:t>
                      </a:r>
                      <a:r>
                        <a:rPr lang="en-US" sz="1500" b="1" dirty="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G</a:t>
                      </a:r>
                      <a:r>
                        <a:rPr lang="ru-RU" sz="1500" b="1" dirty="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500" dirty="0">
                        <a:solidFill>
                          <a:srgbClr val="0033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664" marR="676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r>
                        <a:rPr lang="ru-RU" sz="1600" baseline="30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6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26,1</a:t>
                      </a:r>
                      <a:endParaRPr lang="ru-RU" sz="1600">
                        <a:solidFill>
                          <a:srgbClr val="0033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664" marR="676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5,3</a:t>
                      </a:r>
                      <a:endParaRPr lang="ru-RU" sz="1600">
                        <a:solidFill>
                          <a:srgbClr val="0033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664" marR="676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26,7</a:t>
                      </a:r>
                      <a:endParaRPr lang="ru-RU" sz="1600">
                        <a:solidFill>
                          <a:srgbClr val="0033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664" marR="676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7,5</a:t>
                      </a:r>
                      <a:endParaRPr lang="ru-RU" sz="1600" dirty="0">
                        <a:solidFill>
                          <a:srgbClr val="0033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664" marR="676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66,9</a:t>
                      </a:r>
                      <a:endParaRPr lang="ru-RU" sz="1600" b="1" dirty="0">
                        <a:solidFill>
                          <a:srgbClr val="0000FF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664" marR="676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150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500" b="1" i="1" dirty="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B</a:t>
                      </a:r>
                      <a:r>
                        <a:rPr lang="ru-RU" sz="1500" b="1" i="1" dirty="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r>
                        <a:rPr lang="en-US" sz="1500" b="1" i="1" dirty="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thuringiensis</a:t>
                      </a:r>
                      <a:r>
                        <a:rPr lang="en-US" sz="1500" b="1" dirty="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G</a:t>
                      </a:r>
                      <a:r>
                        <a:rPr lang="ru-RU" sz="1500" b="1" dirty="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500" dirty="0">
                        <a:solidFill>
                          <a:srgbClr val="0033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664" marR="676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r>
                        <a:rPr lang="ru-RU" sz="1600" baseline="30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6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25,4</a:t>
                      </a:r>
                      <a:endParaRPr lang="ru-RU" sz="1600">
                        <a:solidFill>
                          <a:srgbClr val="0033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664" marR="676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8,3</a:t>
                      </a:r>
                      <a:endParaRPr lang="ru-RU" sz="1600">
                        <a:solidFill>
                          <a:srgbClr val="0033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664" marR="676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27,8</a:t>
                      </a:r>
                      <a:endParaRPr lang="ru-RU" sz="1600">
                        <a:solidFill>
                          <a:srgbClr val="0033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664" marR="676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10,9</a:t>
                      </a:r>
                      <a:endParaRPr lang="ru-RU" sz="1600" dirty="0">
                        <a:solidFill>
                          <a:srgbClr val="0033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664" marR="676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53,8</a:t>
                      </a:r>
                      <a:endParaRPr lang="ru-RU" sz="1600" dirty="0">
                        <a:solidFill>
                          <a:srgbClr val="0033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664" marR="676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84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500" b="1" i="1" dirty="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B</a:t>
                      </a:r>
                      <a:r>
                        <a:rPr lang="ru-RU" sz="1500" b="1" i="1" dirty="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r>
                        <a:rPr lang="en-US" sz="1500" b="1" i="1" dirty="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thuringiensis</a:t>
                      </a:r>
                      <a:r>
                        <a:rPr lang="en-US" sz="1500" b="1" dirty="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G</a:t>
                      </a:r>
                      <a:r>
                        <a:rPr lang="ru-RU" sz="1500" b="1" dirty="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500" dirty="0">
                        <a:solidFill>
                          <a:srgbClr val="0033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664" marR="676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r>
                        <a:rPr lang="ru-RU" sz="1600" baseline="30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6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26,1</a:t>
                      </a:r>
                      <a:endParaRPr lang="ru-RU" sz="1600">
                        <a:solidFill>
                          <a:srgbClr val="0033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664" marR="676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8,0</a:t>
                      </a:r>
                      <a:endParaRPr lang="ru-RU" sz="1600">
                        <a:solidFill>
                          <a:srgbClr val="0033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664" marR="676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26,4</a:t>
                      </a:r>
                      <a:endParaRPr lang="ru-RU" sz="1600">
                        <a:solidFill>
                          <a:srgbClr val="0033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664" marR="676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6,3</a:t>
                      </a:r>
                      <a:endParaRPr lang="ru-RU" sz="1600" dirty="0">
                        <a:solidFill>
                          <a:srgbClr val="0033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664" marR="676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71,9</a:t>
                      </a:r>
                      <a:endParaRPr lang="ru-RU" sz="1600" b="1" dirty="0">
                        <a:solidFill>
                          <a:srgbClr val="0000FF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664" marR="676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075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НСР</a:t>
                      </a:r>
                      <a:r>
                        <a:rPr lang="ru-RU" sz="1600" baseline="-25000" dirty="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05</a:t>
                      </a:r>
                      <a:r>
                        <a:rPr lang="ru-RU" sz="1600" dirty="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по вариантам</a:t>
                      </a:r>
                      <a:endParaRPr lang="ru-RU" sz="1600" dirty="0">
                        <a:solidFill>
                          <a:srgbClr val="0033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664" marR="676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600">
                        <a:solidFill>
                          <a:srgbClr val="0033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664" marR="676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r>
                        <a:rPr lang="ru-RU" sz="160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en-US" sz="160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1600">
                        <a:solidFill>
                          <a:srgbClr val="0033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664" marR="676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ru-RU" sz="160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en-US" sz="160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1600">
                        <a:solidFill>
                          <a:srgbClr val="0033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664" marR="676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600" dirty="0">
                        <a:solidFill>
                          <a:srgbClr val="0033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664" marR="676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075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НСР</a:t>
                      </a:r>
                      <a:r>
                        <a:rPr lang="ru-RU" sz="1600" baseline="-25000" dirty="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05</a:t>
                      </a:r>
                      <a:r>
                        <a:rPr lang="ru-RU" sz="1600" dirty="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по срокам</a:t>
                      </a:r>
                      <a:endParaRPr lang="ru-RU" sz="1600" dirty="0">
                        <a:solidFill>
                          <a:srgbClr val="0033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664" marR="676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600" dirty="0">
                        <a:solidFill>
                          <a:srgbClr val="0033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664" marR="676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r>
                        <a:rPr lang="ru-RU" sz="160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en-US" sz="160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600">
                        <a:solidFill>
                          <a:srgbClr val="0033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664" marR="676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ru-RU" sz="160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en-US" sz="160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1600">
                        <a:solidFill>
                          <a:srgbClr val="0033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664" marR="676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600" dirty="0">
                        <a:solidFill>
                          <a:srgbClr val="0033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664" marR="676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382110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0"/>
            <a:ext cx="8229600" cy="571504"/>
          </a:xfrm>
        </p:spPr>
        <p:txBody>
          <a:bodyPr/>
          <a:lstStyle/>
          <a:p>
            <a:pPr eaLnBrk="1" hangingPunct="1">
              <a:defRPr/>
            </a:pPr>
            <a:r>
              <a:rPr lang="ru-RU" sz="1600" dirty="0">
                <a:solidFill>
                  <a:srgbClr val="000000"/>
                </a:solidFill>
              </a:rPr>
              <a:t>Таблица 3. </a:t>
            </a:r>
            <a:r>
              <a:rPr lang="ru-RU" sz="1600" b="1" dirty="0">
                <a:solidFill>
                  <a:srgbClr val="000000"/>
                </a:solidFill>
              </a:rPr>
              <a:t>Влияние  бактериальных штаммов </a:t>
            </a:r>
            <a:r>
              <a:rPr lang="en-US" sz="1600" b="1" i="1" dirty="0">
                <a:solidFill>
                  <a:srgbClr val="000000"/>
                </a:solidFill>
              </a:rPr>
              <a:t>B. thuringiensis </a:t>
            </a:r>
            <a:r>
              <a:rPr lang="ru-RU" sz="1600" b="1" i="1" dirty="0">
                <a:solidFill>
                  <a:srgbClr val="000000"/>
                </a:solidFill>
              </a:rPr>
              <a:t> </a:t>
            </a:r>
            <a:r>
              <a:rPr lang="en-US" sz="1600" b="1" dirty="0">
                <a:solidFill>
                  <a:srgbClr val="000000"/>
                </a:solidFill>
              </a:rPr>
              <a:t>G1-G3</a:t>
            </a:r>
            <a:r>
              <a:rPr lang="en-US" sz="1600" b="1" i="1" dirty="0">
                <a:solidFill>
                  <a:srgbClr val="000000"/>
                </a:solidFill>
              </a:rPr>
              <a:t> </a:t>
            </a:r>
            <a:r>
              <a:rPr lang="ru-RU" sz="1600" b="1" dirty="0">
                <a:solidFill>
                  <a:srgbClr val="000000"/>
                </a:solidFill>
              </a:rPr>
              <a:t>на рост фитопатогенного  гриба </a:t>
            </a:r>
            <a:r>
              <a:rPr lang="en-US" sz="16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Didymella</a:t>
            </a:r>
            <a:r>
              <a:rPr lang="en-US" sz="16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applanata</a:t>
            </a:r>
            <a:r>
              <a:rPr lang="ru-RU" sz="16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b="1" i="1" dirty="0">
                <a:solidFill>
                  <a:srgbClr val="000000"/>
                </a:solidFill>
              </a:rPr>
              <a:t>in vitro</a:t>
            </a:r>
            <a:endParaRPr lang="ru-RU" sz="1600" b="1" i="1" dirty="0">
              <a:solidFill>
                <a:srgbClr val="000000"/>
              </a:solidFill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040911289"/>
              </p:ext>
            </p:extLst>
          </p:nvPr>
        </p:nvGraphicFramePr>
        <p:xfrm>
          <a:off x="467543" y="609955"/>
          <a:ext cx="8033549" cy="5143500"/>
        </p:xfrm>
        <a:graphic>
          <a:graphicData uri="http://schemas.openxmlformats.org/drawingml/2006/table">
            <a:tbl>
              <a:tblPr/>
              <a:tblGrid>
                <a:gridCol w="165618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6815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9208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3610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6409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792088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808406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816430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</a:tblGrid>
              <a:tr h="540206">
                <a:tc row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endParaRPr lang="ru-RU" sz="1600" b="0" dirty="0">
                        <a:solidFill>
                          <a:srgbClr val="0033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600" b="0" dirty="0">
                          <a:solidFill>
                            <a:srgbClr val="0033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Вариант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500" b="0" dirty="0">
                          <a:solidFill>
                            <a:srgbClr val="0033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Концентрация, КОЕ/мл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600" b="0" dirty="0">
                          <a:solidFill>
                            <a:srgbClr val="0033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Диаметр колоний, см, сутки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600" b="0">
                          <a:solidFill>
                            <a:srgbClr val="0033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Ингибирующая активность, 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5536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600" b="0" dirty="0">
                          <a:solidFill>
                            <a:srgbClr val="0033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600" b="0" dirty="0">
                          <a:solidFill>
                            <a:srgbClr val="0033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600" b="0" dirty="0">
                          <a:solidFill>
                            <a:srgbClr val="0033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600" b="0">
                          <a:solidFill>
                            <a:srgbClr val="0033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600" b="0">
                          <a:solidFill>
                            <a:srgbClr val="0033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600" b="0">
                          <a:solidFill>
                            <a:srgbClr val="0033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6359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500" b="1" dirty="0">
                          <a:solidFill>
                            <a:srgbClr val="0033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Контроль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2,8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4,6</a:t>
                      </a:r>
                      <a:endParaRPr lang="ru-RU" sz="16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7,4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ru-RU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ru-RU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endParaRPr lang="en-US" sz="1600" b="0" dirty="0">
                        <a:solidFill>
                          <a:srgbClr val="0033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5289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i="1" dirty="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B</a:t>
                      </a:r>
                      <a:r>
                        <a:rPr lang="ru-RU" sz="1500" b="1" i="1" dirty="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r>
                        <a:rPr lang="en-US" sz="1500" b="1" i="1" dirty="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thuringiensis</a:t>
                      </a:r>
                      <a:r>
                        <a:rPr lang="en-US" sz="1500" b="1" dirty="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G</a:t>
                      </a:r>
                      <a:r>
                        <a:rPr lang="ru-RU" sz="1500" b="1" dirty="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n-US" sz="1500" b="1" dirty="0">
                        <a:solidFill>
                          <a:srgbClr val="0033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969895" algn="ctr"/>
                          <a:tab pos="5940425" algn="r"/>
                        </a:tabLst>
                        <a:defRPr/>
                      </a:pPr>
                      <a:r>
                        <a:rPr lang="en-US" sz="1600" b="0" dirty="0">
                          <a:solidFill>
                            <a:srgbClr val="0033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</a:t>
                      </a:r>
                      <a:r>
                        <a:rPr lang="en-US" sz="1600" b="0" baseline="30000" dirty="0">
                          <a:solidFill>
                            <a:srgbClr val="0033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  <a:endParaRPr lang="ru-RU" sz="1600" b="0" dirty="0">
                        <a:solidFill>
                          <a:srgbClr val="0033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1,8</a:t>
                      </a:r>
                      <a:endParaRPr lang="ru-RU" sz="1600">
                        <a:solidFill>
                          <a:srgbClr val="0033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2,7</a:t>
                      </a:r>
                      <a:endParaRPr lang="ru-RU" sz="1600" dirty="0">
                        <a:solidFill>
                          <a:srgbClr val="0033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5,0</a:t>
                      </a:r>
                      <a:endParaRPr lang="ru-RU" sz="1600">
                        <a:solidFill>
                          <a:srgbClr val="0033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35,7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41,3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32,4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872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969895" algn="ctr"/>
                          <a:tab pos="5940425" algn="r"/>
                        </a:tabLst>
                        <a:defRPr/>
                      </a:pPr>
                      <a:r>
                        <a:rPr lang="en-US" sz="1500" b="1" i="1" dirty="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B</a:t>
                      </a:r>
                      <a:r>
                        <a:rPr lang="ru-RU" sz="1500" b="1" i="1" dirty="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r>
                        <a:rPr lang="en-US" sz="1500" b="1" i="1" dirty="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thuringiensis</a:t>
                      </a:r>
                      <a:r>
                        <a:rPr lang="en-US" sz="1500" b="1" dirty="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G</a:t>
                      </a:r>
                      <a:r>
                        <a:rPr lang="ru-RU" sz="1500" b="1" dirty="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600" b="1" dirty="0">
                        <a:solidFill>
                          <a:srgbClr val="0033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rgbClr val="0033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</a:t>
                      </a:r>
                      <a:r>
                        <a:rPr lang="en-US" sz="1600" b="0" baseline="30000" dirty="0">
                          <a:solidFill>
                            <a:srgbClr val="0033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</a:t>
                      </a:r>
                      <a:endParaRPr lang="ru-RU" b="0" dirty="0">
                        <a:solidFill>
                          <a:srgbClr val="003300"/>
                        </a:solidFill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1,7</a:t>
                      </a:r>
                      <a:endParaRPr lang="ru-RU" sz="1600">
                        <a:solidFill>
                          <a:srgbClr val="0033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3,3</a:t>
                      </a:r>
                      <a:endParaRPr lang="ru-RU" sz="1600" dirty="0">
                        <a:solidFill>
                          <a:srgbClr val="0033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5,1</a:t>
                      </a:r>
                      <a:endParaRPr lang="ru-RU" sz="1600" dirty="0">
                        <a:solidFill>
                          <a:srgbClr val="0033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39,3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28,3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31,1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5289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i="1" dirty="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B</a:t>
                      </a:r>
                      <a:r>
                        <a:rPr lang="ru-RU" sz="1500" b="1" i="1" dirty="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r>
                        <a:rPr lang="en-US" sz="1500" b="1" i="1" dirty="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thuringiensis</a:t>
                      </a:r>
                      <a:r>
                        <a:rPr lang="en-US" sz="1500" b="1" dirty="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G</a:t>
                      </a:r>
                      <a:r>
                        <a:rPr lang="ru-RU" sz="1500" b="1" dirty="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n-US" sz="1600" b="1" dirty="0">
                        <a:solidFill>
                          <a:srgbClr val="0033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969895" algn="ctr"/>
                          <a:tab pos="5940425" algn="r"/>
                        </a:tabLst>
                        <a:defRPr/>
                      </a:pPr>
                      <a:r>
                        <a:rPr lang="en-US" sz="1600" b="0" dirty="0">
                          <a:solidFill>
                            <a:srgbClr val="0033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</a:t>
                      </a:r>
                      <a:r>
                        <a:rPr lang="ru-RU" sz="1600" b="0" baseline="30000" dirty="0">
                          <a:solidFill>
                            <a:srgbClr val="0033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</a:t>
                      </a:r>
                      <a:endParaRPr lang="ru-RU" sz="1600" b="0" dirty="0">
                        <a:solidFill>
                          <a:srgbClr val="0033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1,9</a:t>
                      </a:r>
                      <a:endParaRPr lang="ru-RU" sz="1600">
                        <a:solidFill>
                          <a:srgbClr val="0033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3,1</a:t>
                      </a:r>
                      <a:endParaRPr lang="ru-RU" sz="1600">
                        <a:solidFill>
                          <a:srgbClr val="0033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4,1</a:t>
                      </a:r>
                      <a:endParaRPr lang="ru-RU" sz="1600" dirty="0">
                        <a:solidFill>
                          <a:srgbClr val="0033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32,1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32,6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44,6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5289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i="1" dirty="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B</a:t>
                      </a:r>
                      <a:r>
                        <a:rPr lang="ru-RU" sz="1500" b="1" i="1" dirty="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r>
                        <a:rPr lang="en-US" sz="1500" b="1" i="1" dirty="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thuringiensis</a:t>
                      </a:r>
                      <a:r>
                        <a:rPr lang="en-US" sz="1500" b="1" dirty="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G</a:t>
                      </a:r>
                      <a:r>
                        <a:rPr lang="ru-RU" sz="1500" b="1" dirty="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500" dirty="0">
                        <a:solidFill>
                          <a:srgbClr val="0033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969895" algn="ctr"/>
                          <a:tab pos="5940425" algn="r"/>
                        </a:tabLst>
                        <a:defRPr/>
                      </a:pPr>
                      <a:r>
                        <a:rPr lang="en-US" sz="1600" b="0" dirty="0">
                          <a:solidFill>
                            <a:srgbClr val="0033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</a:t>
                      </a:r>
                      <a:r>
                        <a:rPr lang="en-US" sz="1600" b="0" baseline="30000" dirty="0">
                          <a:solidFill>
                            <a:srgbClr val="0033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  <a:endParaRPr lang="ru-RU" sz="1600" b="0" dirty="0">
                        <a:solidFill>
                          <a:srgbClr val="0033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2,1</a:t>
                      </a:r>
                      <a:endParaRPr lang="ru-RU" sz="1600" dirty="0">
                        <a:solidFill>
                          <a:srgbClr val="0033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4,2</a:t>
                      </a:r>
                      <a:endParaRPr lang="ru-RU" sz="1600">
                        <a:solidFill>
                          <a:srgbClr val="0033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5,6</a:t>
                      </a:r>
                      <a:endParaRPr lang="ru-RU" sz="1600" dirty="0">
                        <a:solidFill>
                          <a:srgbClr val="0033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24,3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5289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969895" algn="ctr"/>
                          <a:tab pos="5940425" algn="r"/>
                        </a:tabLst>
                        <a:defRPr/>
                      </a:pPr>
                      <a:r>
                        <a:rPr lang="en-US" sz="1500" b="1" i="1" dirty="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B</a:t>
                      </a:r>
                      <a:r>
                        <a:rPr lang="ru-RU" sz="1500" b="1" i="1" dirty="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r>
                        <a:rPr lang="en-US" sz="1500" b="1" i="1" dirty="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thuringiensis</a:t>
                      </a:r>
                      <a:r>
                        <a:rPr lang="en-US" sz="1500" b="1" dirty="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G</a:t>
                      </a:r>
                      <a:r>
                        <a:rPr lang="ru-RU" sz="1500" b="1" dirty="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500" dirty="0">
                        <a:solidFill>
                          <a:srgbClr val="0033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rgbClr val="0033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</a:t>
                      </a:r>
                      <a:r>
                        <a:rPr lang="en-US" sz="1600" b="0" baseline="30000" dirty="0">
                          <a:solidFill>
                            <a:srgbClr val="0033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</a:t>
                      </a:r>
                      <a:endParaRPr lang="ru-RU" b="0" dirty="0">
                        <a:solidFill>
                          <a:srgbClr val="003300"/>
                        </a:solidFill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2,0</a:t>
                      </a:r>
                      <a:endParaRPr lang="ru-RU" sz="1600">
                        <a:solidFill>
                          <a:srgbClr val="0033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3,8</a:t>
                      </a:r>
                      <a:endParaRPr lang="ru-RU" sz="1600">
                        <a:solidFill>
                          <a:srgbClr val="0033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6,3</a:t>
                      </a:r>
                      <a:endParaRPr lang="ru-RU" sz="1600" dirty="0">
                        <a:solidFill>
                          <a:srgbClr val="0033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28,6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17,4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5289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i="1" dirty="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B</a:t>
                      </a:r>
                      <a:r>
                        <a:rPr lang="ru-RU" sz="1500" b="1" i="1" dirty="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r>
                        <a:rPr lang="en-US" sz="1500" b="1" i="1" dirty="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thuringiensis</a:t>
                      </a:r>
                      <a:r>
                        <a:rPr lang="en-US" sz="1500" b="1" dirty="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G</a:t>
                      </a:r>
                      <a:r>
                        <a:rPr lang="ru-RU" sz="1500" b="1" dirty="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500" dirty="0">
                        <a:solidFill>
                          <a:srgbClr val="0033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969895" algn="ctr"/>
                          <a:tab pos="5940425" algn="r"/>
                        </a:tabLst>
                        <a:defRPr/>
                      </a:pPr>
                      <a:r>
                        <a:rPr lang="en-US" sz="1600" b="0" dirty="0">
                          <a:solidFill>
                            <a:srgbClr val="0033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</a:t>
                      </a:r>
                      <a:r>
                        <a:rPr lang="ru-RU" sz="1600" b="0" baseline="30000" dirty="0">
                          <a:solidFill>
                            <a:srgbClr val="0033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</a:t>
                      </a:r>
                      <a:endParaRPr lang="ru-RU" sz="1600" b="0" dirty="0">
                        <a:solidFill>
                          <a:srgbClr val="0033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2,0</a:t>
                      </a:r>
                      <a:endParaRPr lang="ru-RU" sz="1600">
                        <a:solidFill>
                          <a:srgbClr val="0033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3,7</a:t>
                      </a:r>
                      <a:endParaRPr lang="ru-RU" sz="1600">
                        <a:solidFill>
                          <a:srgbClr val="0033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4,9</a:t>
                      </a:r>
                      <a:endParaRPr lang="ru-RU" sz="1600" dirty="0">
                        <a:solidFill>
                          <a:srgbClr val="0033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28,6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17,4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5289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i="1" dirty="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B</a:t>
                      </a:r>
                      <a:r>
                        <a:rPr lang="ru-RU" sz="1500" b="1" i="1" dirty="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r>
                        <a:rPr lang="en-US" sz="1500" b="1" i="1" dirty="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thuringiensis</a:t>
                      </a:r>
                      <a:r>
                        <a:rPr lang="en-US" sz="1500" b="1" dirty="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G</a:t>
                      </a:r>
                      <a:r>
                        <a:rPr lang="ru-RU" sz="1500" b="1" dirty="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500" dirty="0">
                        <a:solidFill>
                          <a:srgbClr val="0033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969895" algn="ctr"/>
                          <a:tab pos="5940425" algn="r"/>
                        </a:tabLst>
                        <a:defRPr/>
                      </a:pPr>
                      <a:r>
                        <a:rPr lang="en-US" sz="1600" b="0" dirty="0">
                          <a:solidFill>
                            <a:srgbClr val="0033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</a:t>
                      </a:r>
                      <a:r>
                        <a:rPr lang="en-US" sz="1600" b="0" baseline="30000" dirty="0">
                          <a:solidFill>
                            <a:srgbClr val="0033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  <a:endParaRPr lang="ru-RU" sz="1600" b="0" dirty="0">
                        <a:solidFill>
                          <a:srgbClr val="0033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1,7</a:t>
                      </a:r>
                      <a:endParaRPr lang="ru-RU" sz="1600" dirty="0">
                        <a:solidFill>
                          <a:srgbClr val="0033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3,0</a:t>
                      </a:r>
                      <a:endParaRPr lang="ru-RU" sz="1600" dirty="0">
                        <a:solidFill>
                          <a:srgbClr val="0033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5,2</a:t>
                      </a:r>
                      <a:endParaRPr lang="ru-RU" sz="1600" dirty="0">
                        <a:solidFill>
                          <a:srgbClr val="0033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42,9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45,7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31,1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25289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969895" algn="ctr"/>
                          <a:tab pos="5940425" algn="r"/>
                        </a:tabLst>
                        <a:defRPr/>
                      </a:pPr>
                      <a:r>
                        <a:rPr lang="en-US" sz="1500" b="1" i="1" dirty="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B</a:t>
                      </a:r>
                      <a:r>
                        <a:rPr lang="ru-RU" sz="1500" b="1" i="1" dirty="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r>
                        <a:rPr lang="en-US" sz="1500" b="1" i="1" dirty="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thuringiensis</a:t>
                      </a:r>
                      <a:r>
                        <a:rPr lang="en-US" sz="1500" b="1" dirty="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G</a:t>
                      </a:r>
                      <a:r>
                        <a:rPr lang="ru-RU" sz="1500" b="1" dirty="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500" dirty="0">
                        <a:solidFill>
                          <a:srgbClr val="0033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rgbClr val="0033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</a:t>
                      </a:r>
                      <a:r>
                        <a:rPr lang="en-US" sz="1600" b="0" baseline="30000" dirty="0">
                          <a:solidFill>
                            <a:srgbClr val="0033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</a:t>
                      </a:r>
                      <a:endParaRPr lang="ru-RU" b="0" dirty="0">
                        <a:solidFill>
                          <a:srgbClr val="003300"/>
                        </a:solidFill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1,7</a:t>
                      </a:r>
                      <a:endParaRPr lang="ru-RU" sz="1600">
                        <a:solidFill>
                          <a:srgbClr val="0033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3,0</a:t>
                      </a:r>
                      <a:endParaRPr lang="ru-RU" sz="1600" dirty="0">
                        <a:solidFill>
                          <a:srgbClr val="0033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5,3</a:t>
                      </a:r>
                      <a:endParaRPr lang="ru-RU" sz="1600" dirty="0">
                        <a:solidFill>
                          <a:srgbClr val="0033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39,3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34,8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29,7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25289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i="1" dirty="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B</a:t>
                      </a:r>
                      <a:r>
                        <a:rPr lang="ru-RU" sz="1500" b="1" i="1" dirty="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r>
                        <a:rPr lang="en-US" sz="1500" b="1" i="1" dirty="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thuringiensis</a:t>
                      </a:r>
                      <a:r>
                        <a:rPr lang="en-US" sz="1500" b="1" dirty="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G</a:t>
                      </a:r>
                      <a:r>
                        <a:rPr lang="ru-RU" sz="1500" b="1" dirty="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500" dirty="0">
                        <a:solidFill>
                          <a:srgbClr val="0033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969895" algn="ctr"/>
                          <a:tab pos="5940425" algn="r"/>
                        </a:tabLst>
                        <a:defRPr/>
                      </a:pPr>
                      <a:r>
                        <a:rPr lang="en-US" sz="1600" b="0" dirty="0">
                          <a:solidFill>
                            <a:srgbClr val="0033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</a:t>
                      </a:r>
                      <a:r>
                        <a:rPr lang="ru-RU" sz="1600" b="0" baseline="30000" dirty="0">
                          <a:solidFill>
                            <a:srgbClr val="0033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</a:t>
                      </a:r>
                      <a:endParaRPr lang="ru-RU" sz="1600" b="0" dirty="0">
                        <a:solidFill>
                          <a:srgbClr val="0033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1,9</a:t>
                      </a:r>
                      <a:endParaRPr lang="ru-RU" sz="1600">
                        <a:solidFill>
                          <a:srgbClr val="0033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3,3</a:t>
                      </a:r>
                      <a:endParaRPr lang="ru-RU" sz="1600">
                        <a:solidFill>
                          <a:srgbClr val="0033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4,7</a:t>
                      </a:r>
                      <a:endParaRPr lang="ru-RU" sz="1600" dirty="0">
                        <a:solidFill>
                          <a:srgbClr val="0033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39,3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34,8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38,4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252894">
                <a:tc gridSpan="8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>
                          <a:solidFill>
                            <a:srgbClr val="00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НСР</a:t>
                      </a:r>
                      <a:r>
                        <a:rPr lang="ru-RU" sz="1500" baseline="-25000" dirty="0">
                          <a:solidFill>
                            <a:srgbClr val="00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05</a:t>
                      </a:r>
                      <a:r>
                        <a:rPr lang="ru-RU" sz="1500" baseline="0" dirty="0">
                          <a:solidFill>
                            <a:srgbClr val="00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по вариантам </a:t>
                      </a:r>
                      <a:r>
                        <a:rPr lang="ru-RU" sz="1500" baseline="0">
                          <a:solidFill>
                            <a:srgbClr val="00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= 0,3 </a:t>
                      </a:r>
                      <a:r>
                        <a:rPr lang="ru-RU" sz="1500" baseline="0" dirty="0">
                          <a:solidFill>
                            <a:srgbClr val="00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; НСР </a:t>
                      </a:r>
                      <a:r>
                        <a:rPr lang="ru-RU" sz="1500" baseline="-25000" dirty="0">
                          <a:solidFill>
                            <a:srgbClr val="00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05</a:t>
                      </a:r>
                      <a:r>
                        <a:rPr lang="ru-RU" sz="1500" baseline="0" dirty="0">
                          <a:solidFill>
                            <a:srgbClr val="00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по суткам </a:t>
                      </a:r>
                      <a:r>
                        <a:rPr lang="ru-RU" sz="1500" baseline="0">
                          <a:solidFill>
                            <a:srgbClr val="00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= 0,2</a:t>
                      </a:r>
                      <a:endParaRPr lang="ru-RU" sz="1500" dirty="0">
                        <a:solidFill>
                          <a:srgbClr val="0033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969895" algn="ctr"/>
                          <a:tab pos="5940425" algn="r"/>
                        </a:tabLst>
                        <a:defRPr/>
                      </a:pPr>
                      <a:endParaRPr lang="ru-RU" sz="1600" b="0" dirty="0">
                        <a:solidFill>
                          <a:srgbClr val="0033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endParaRPr lang="ru-RU" sz="1600" b="1" dirty="0">
                        <a:solidFill>
                          <a:srgbClr val="0033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944619" y="6331557"/>
            <a:ext cx="4572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*различия с контролем достоверны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94B0D0-3E89-4D50-A180-CFC8DAB3F3CF}" type="slidenum">
              <a:rPr lang="ru-RU" sz="1600" smtClean="0">
                <a:solidFill>
                  <a:srgbClr val="000000"/>
                </a:solidFill>
              </a:rPr>
              <a:pPr>
                <a:defRPr/>
              </a:pPr>
              <a:t>11</a:t>
            </a:fld>
            <a:endParaRPr lang="ru-RU" sz="1600" dirty="0">
              <a:solidFill>
                <a:srgbClr val="000000"/>
              </a:solidFill>
              <a:latin typeface="Arial Cyr" charset="-52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94B0D0-3E89-4D50-A180-CFC8DAB3F3CF}" type="slidenum">
              <a:rPr lang="ru-RU" sz="1600" b="1" smtClean="0">
                <a:solidFill>
                  <a:srgbClr val="000000"/>
                </a:solidFill>
              </a:rPr>
              <a:pPr>
                <a:defRPr/>
              </a:pPr>
              <a:t>12</a:t>
            </a:fld>
            <a:endParaRPr lang="ru-RU" sz="1600" b="1" dirty="0">
              <a:solidFill>
                <a:srgbClr val="000000"/>
              </a:solidFill>
              <a:latin typeface="Arial Cyr" charset="-5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2555612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dirty="0"/>
              <a:t>1</a:t>
            </a:r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7757640" y="2132856"/>
            <a:ext cx="990824" cy="422756"/>
          </a:xfrm>
          <a:prstGeom prst="rect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36817" y="3316259"/>
            <a:ext cx="32965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000000"/>
                </a:solidFill>
              </a:rPr>
              <a:t>10</a:t>
            </a:r>
            <a:r>
              <a:rPr lang="ru-RU" sz="1600" b="1" baseline="30000" dirty="0">
                <a:solidFill>
                  <a:srgbClr val="000000"/>
                </a:solidFill>
              </a:rPr>
              <a:t>5 </a:t>
            </a:r>
            <a:r>
              <a:rPr lang="ru-RU" sz="1600" b="1" dirty="0">
                <a:solidFill>
                  <a:srgbClr val="000000"/>
                </a:solidFill>
              </a:rPr>
              <a:t>КОЕ/мл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054860" y="3738518"/>
            <a:ext cx="29461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000000"/>
                </a:solidFill>
              </a:rPr>
              <a:t>10</a:t>
            </a:r>
            <a:r>
              <a:rPr lang="ru-RU" sz="1600" b="1" baseline="30000" dirty="0">
                <a:solidFill>
                  <a:srgbClr val="000000"/>
                </a:solidFill>
              </a:rPr>
              <a:t>6 </a:t>
            </a:r>
            <a:r>
              <a:rPr lang="ru-RU" sz="1600" b="1" dirty="0">
                <a:solidFill>
                  <a:srgbClr val="000000"/>
                </a:solidFill>
              </a:rPr>
              <a:t>КОЕ/мл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716921" y="6474822"/>
            <a:ext cx="17922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000000"/>
                </a:solidFill>
              </a:rPr>
              <a:t>Контроль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508104" y="6525344"/>
            <a:ext cx="23762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000000"/>
                </a:solidFill>
              </a:rPr>
              <a:t>10</a:t>
            </a:r>
            <a:r>
              <a:rPr lang="ru-RU" sz="1600" b="1" baseline="30000" dirty="0">
                <a:solidFill>
                  <a:srgbClr val="000000"/>
                </a:solidFill>
              </a:rPr>
              <a:t>7</a:t>
            </a:r>
            <a:r>
              <a:rPr lang="ru-RU" sz="1600" b="1" dirty="0">
                <a:solidFill>
                  <a:srgbClr val="000000"/>
                </a:solidFill>
              </a:rPr>
              <a:t> КОЕ/мл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00100" y="0"/>
            <a:ext cx="75009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b="1" dirty="0">
                <a:solidFill>
                  <a:srgbClr val="000000"/>
                </a:solidFill>
              </a:rPr>
              <a:t>Влияние </a:t>
            </a:r>
            <a:r>
              <a:rPr lang="en-US" sz="1800" b="1" i="1" dirty="0">
                <a:solidFill>
                  <a:srgbClr val="000000"/>
                </a:solidFill>
              </a:rPr>
              <a:t>B. thuringiensis G1 </a:t>
            </a:r>
            <a:r>
              <a:rPr lang="ru-RU" sz="1800" b="1" dirty="0">
                <a:solidFill>
                  <a:srgbClr val="000000"/>
                </a:solidFill>
              </a:rPr>
              <a:t>в концентрациях </a:t>
            </a:r>
            <a:endParaRPr lang="en-US" sz="1800" b="1" dirty="0">
              <a:solidFill>
                <a:srgbClr val="000000"/>
              </a:solidFill>
            </a:endParaRPr>
          </a:p>
          <a:p>
            <a:pPr algn="ctr"/>
            <a:r>
              <a:rPr lang="ru-RU" sz="1800" b="1" dirty="0">
                <a:solidFill>
                  <a:srgbClr val="000000"/>
                </a:solidFill>
              </a:rPr>
              <a:t>10</a:t>
            </a:r>
            <a:r>
              <a:rPr lang="ru-RU" sz="1800" b="1" baseline="30000" dirty="0">
                <a:solidFill>
                  <a:srgbClr val="000000"/>
                </a:solidFill>
              </a:rPr>
              <a:t>5</a:t>
            </a:r>
            <a:r>
              <a:rPr lang="ru-RU" sz="1800" b="1" dirty="0">
                <a:solidFill>
                  <a:srgbClr val="000000"/>
                </a:solidFill>
              </a:rPr>
              <a:t>-10</a:t>
            </a:r>
            <a:r>
              <a:rPr lang="ru-RU" sz="1800" b="1" baseline="30000" dirty="0">
                <a:solidFill>
                  <a:srgbClr val="000000"/>
                </a:solidFill>
              </a:rPr>
              <a:t>7</a:t>
            </a:r>
            <a:r>
              <a:rPr lang="ru-RU" sz="1800" b="1" dirty="0">
                <a:solidFill>
                  <a:srgbClr val="000000"/>
                </a:solidFill>
              </a:rPr>
              <a:t> КОЕ/мл на рост гриба</a:t>
            </a:r>
            <a:r>
              <a:rPr lang="ru-RU" sz="1800" b="1" dirty="0"/>
              <a:t> </a:t>
            </a:r>
            <a:r>
              <a:rPr lang="en-US" sz="1800" b="1" i="1" dirty="0">
                <a:solidFill>
                  <a:srgbClr val="000000"/>
                </a:solidFill>
              </a:rPr>
              <a:t>D. </a:t>
            </a:r>
            <a:r>
              <a:rPr lang="en-US" sz="1800" b="1" i="1" dirty="0" err="1">
                <a:solidFill>
                  <a:srgbClr val="000000"/>
                </a:solidFill>
              </a:rPr>
              <a:t>applanata</a:t>
            </a:r>
            <a:endParaRPr lang="ru-RU" sz="1800" dirty="0">
              <a:solidFill>
                <a:srgbClr val="000000"/>
              </a:solidFill>
            </a:endParaRPr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876333" y="646331"/>
            <a:ext cx="2817507" cy="2665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2" name="Picture 4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887710" y="3607406"/>
            <a:ext cx="2682523" cy="293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4" name="Picture 6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5628891" y="4152161"/>
            <a:ext cx="2432847" cy="2342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5" name="Picture 7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5635902" y="965355"/>
            <a:ext cx="2477252" cy="2332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9677365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94B0D0-3E89-4D50-A180-CFC8DAB3F3CF}" type="slidenum">
              <a:rPr lang="ru-RU" sz="1600" b="1" smtClean="0">
                <a:solidFill>
                  <a:srgbClr val="000000"/>
                </a:solidFill>
              </a:rPr>
              <a:pPr>
                <a:defRPr/>
              </a:pPr>
              <a:t>13</a:t>
            </a:fld>
            <a:endParaRPr lang="ru-RU" sz="1600" b="1" dirty="0">
              <a:solidFill>
                <a:srgbClr val="000000"/>
              </a:solidFill>
              <a:latin typeface="Arial Cyr" charset="-5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2555612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dirty="0"/>
              <a:t>1</a:t>
            </a:r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7757640" y="2132856"/>
            <a:ext cx="990824" cy="422756"/>
          </a:xfrm>
          <a:prstGeom prst="rect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36817" y="3316259"/>
            <a:ext cx="32965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000000"/>
                </a:solidFill>
              </a:rPr>
              <a:t>10</a:t>
            </a:r>
            <a:r>
              <a:rPr lang="ru-RU" sz="1600" b="1" baseline="30000" dirty="0">
                <a:solidFill>
                  <a:srgbClr val="000000"/>
                </a:solidFill>
              </a:rPr>
              <a:t>5 </a:t>
            </a:r>
            <a:r>
              <a:rPr lang="ru-RU" sz="1600" b="1" dirty="0">
                <a:solidFill>
                  <a:srgbClr val="000000"/>
                </a:solidFill>
              </a:rPr>
              <a:t>КОЕ/мл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054859" y="3551229"/>
            <a:ext cx="29461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000000"/>
                </a:solidFill>
              </a:rPr>
              <a:t>10</a:t>
            </a:r>
            <a:r>
              <a:rPr lang="ru-RU" sz="1600" b="1" baseline="30000" dirty="0">
                <a:solidFill>
                  <a:srgbClr val="000000"/>
                </a:solidFill>
              </a:rPr>
              <a:t>6 </a:t>
            </a:r>
            <a:r>
              <a:rPr lang="ru-RU" sz="1600" b="1" dirty="0">
                <a:solidFill>
                  <a:srgbClr val="000000"/>
                </a:solidFill>
              </a:rPr>
              <a:t>КОЕ/мл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716921" y="6474822"/>
            <a:ext cx="17922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000000"/>
                </a:solidFill>
              </a:rPr>
              <a:t>Контроль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508104" y="6525344"/>
            <a:ext cx="23762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000000"/>
                </a:solidFill>
              </a:rPr>
              <a:t>10</a:t>
            </a:r>
            <a:r>
              <a:rPr lang="ru-RU" sz="1600" b="1" baseline="30000" dirty="0">
                <a:solidFill>
                  <a:srgbClr val="000000"/>
                </a:solidFill>
              </a:rPr>
              <a:t>7</a:t>
            </a:r>
            <a:r>
              <a:rPr lang="ru-RU" sz="1600" b="1" dirty="0">
                <a:solidFill>
                  <a:srgbClr val="000000"/>
                </a:solidFill>
              </a:rPr>
              <a:t> КОЕ/мл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00100" y="0"/>
            <a:ext cx="75009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b="1" dirty="0">
                <a:solidFill>
                  <a:srgbClr val="000000"/>
                </a:solidFill>
              </a:rPr>
              <a:t>Влияние </a:t>
            </a:r>
            <a:r>
              <a:rPr lang="en-US" sz="1800" b="1" i="1" dirty="0">
                <a:solidFill>
                  <a:srgbClr val="000000"/>
                </a:solidFill>
              </a:rPr>
              <a:t>B. thuringiensis G2 </a:t>
            </a:r>
            <a:r>
              <a:rPr lang="ru-RU" sz="1800" b="1" dirty="0">
                <a:solidFill>
                  <a:srgbClr val="000000"/>
                </a:solidFill>
              </a:rPr>
              <a:t>в концентрациях </a:t>
            </a:r>
            <a:endParaRPr lang="en-US" sz="1800" b="1" dirty="0">
              <a:solidFill>
                <a:srgbClr val="000000"/>
              </a:solidFill>
            </a:endParaRPr>
          </a:p>
          <a:p>
            <a:pPr algn="ctr"/>
            <a:r>
              <a:rPr lang="ru-RU" sz="1800" b="1" dirty="0">
                <a:solidFill>
                  <a:srgbClr val="000000"/>
                </a:solidFill>
              </a:rPr>
              <a:t>10</a:t>
            </a:r>
            <a:r>
              <a:rPr lang="ru-RU" sz="1800" b="1" baseline="30000" dirty="0">
                <a:solidFill>
                  <a:srgbClr val="000000"/>
                </a:solidFill>
              </a:rPr>
              <a:t>5</a:t>
            </a:r>
            <a:r>
              <a:rPr lang="ru-RU" sz="1800" b="1" dirty="0">
                <a:solidFill>
                  <a:srgbClr val="000000"/>
                </a:solidFill>
              </a:rPr>
              <a:t>-10</a:t>
            </a:r>
            <a:r>
              <a:rPr lang="ru-RU" sz="1800" b="1" baseline="30000" dirty="0">
                <a:solidFill>
                  <a:srgbClr val="000000"/>
                </a:solidFill>
              </a:rPr>
              <a:t>7</a:t>
            </a:r>
            <a:r>
              <a:rPr lang="ru-RU" sz="1800" b="1" dirty="0">
                <a:solidFill>
                  <a:srgbClr val="000000"/>
                </a:solidFill>
              </a:rPr>
              <a:t> КОЕ/мл на рост гриба</a:t>
            </a:r>
            <a:r>
              <a:rPr lang="ru-RU" sz="1800" b="1" dirty="0"/>
              <a:t> </a:t>
            </a:r>
            <a:r>
              <a:rPr lang="en-US" sz="1800" b="1" i="1" dirty="0">
                <a:solidFill>
                  <a:srgbClr val="000000"/>
                </a:solidFill>
              </a:rPr>
              <a:t>D. </a:t>
            </a:r>
            <a:r>
              <a:rPr lang="en-US" sz="1800" b="1" i="1" dirty="0" err="1">
                <a:solidFill>
                  <a:srgbClr val="000000"/>
                </a:solidFill>
              </a:rPr>
              <a:t>applanata</a:t>
            </a:r>
            <a:endParaRPr lang="ru-RU" sz="1800" dirty="0">
              <a:solidFill>
                <a:srgbClr val="000000"/>
              </a:solidFill>
            </a:endParaRPr>
          </a:p>
        </p:txBody>
      </p:sp>
      <p:pic>
        <p:nvPicPr>
          <p:cNvPr id="43012" name="Picture 4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887710" y="3607406"/>
            <a:ext cx="2682523" cy="293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827584" y="684981"/>
            <a:ext cx="2742649" cy="263127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5216435" y="714483"/>
            <a:ext cx="2784589" cy="283674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5263599" y="3874638"/>
            <a:ext cx="2690259" cy="270410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052254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94B0D0-3E89-4D50-A180-CFC8DAB3F3CF}" type="slidenum">
              <a:rPr lang="ru-RU" sz="1600" b="1" smtClean="0">
                <a:solidFill>
                  <a:srgbClr val="000000"/>
                </a:solidFill>
              </a:rPr>
              <a:pPr>
                <a:defRPr/>
              </a:pPr>
              <a:t>14</a:t>
            </a:fld>
            <a:endParaRPr lang="ru-RU" sz="1600" b="1" dirty="0">
              <a:solidFill>
                <a:srgbClr val="000000"/>
              </a:solidFill>
              <a:latin typeface="Arial Cyr" charset="-5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2555612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dirty="0"/>
              <a:t>1</a:t>
            </a:r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7757640" y="2132856"/>
            <a:ext cx="990824" cy="422756"/>
          </a:xfrm>
          <a:prstGeom prst="rect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36817" y="3316259"/>
            <a:ext cx="32965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000000"/>
                </a:solidFill>
              </a:rPr>
              <a:t>10</a:t>
            </a:r>
            <a:r>
              <a:rPr lang="ru-RU" sz="1600" b="1" baseline="30000" dirty="0">
                <a:solidFill>
                  <a:srgbClr val="000000"/>
                </a:solidFill>
              </a:rPr>
              <a:t>5 </a:t>
            </a:r>
            <a:r>
              <a:rPr lang="ru-RU" sz="1600" b="1" dirty="0">
                <a:solidFill>
                  <a:srgbClr val="000000"/>
                </a:solidFill>
              </a:rPr>
              <a:t>КОЕ/мл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054859" y="3439977"/>
            <a:ext cx="29461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000000"/>
                </a:solidFill>
              </a:rPr>
              <a:t>10</a:t>
            </a:r>
            <a:r>
              <a:rPr lang="ru-RU" sz="1600" b="1" baseline="30000" dirty="0">
                <a:solidFill>
                  <a:srgbClr val="000000"/>
                </a:solidFill>
              </a:rPr>
              <a:t>6 </a:t>
            </a:r>
            <a:r>
              <a:rPr lang="ru-RU" sz="1600" b="1" dirty="0">
                <a:solidFill>
                  <a:srgbClr val="000000"/>
                </a:solidFill>
              </a:rPr>
              <a:t>КОЕ/мл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716921" y="6474822"/>
            <a:ext cx="17922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000000"/>
                </a:solidFill>
              </a:rPr>
              <a:t>Контроль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508104" y="6525344"/>
            <a:ext cx="23762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000000"/>
                </a:solidFill>
              </a:rPr>
              <a:t>10</a:t>
            </a:r>
            <a:r>
              <a:rPr lang="ru-RU" sz="1600" b="1" baseline="30000" dirty="0">
                <a:solidFill>
                  <a:srgbClr val="000000"/>
                </a:solidFill>
              </a:rPr>
              <a:t>7</a:t>
            </a:r>
            <a:r>
              <a:rPr lang="ru-RU" sz="1600" b="1" dirty="0">
                <a:solidFill>
                  <a:srgbClr val="000000"/>
                </a:solidFill>
              </a:rPr>
              <a:t> КОЕ/мл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00100" y="0"/>
            <a:ext cx="75009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b="1" dirty="0">
                <a:solidFill>
                  <a:srgbClr val="000000"/>
                </a:solidFill>
              </a:rPr>
              <a:t>Влияние </a:t>
            </a:r>
            <a:r>
              <a:rPr lang="en-US" sz="1800" b="1" i="1" dirty="0">
                <a:solidFill>
                  <a:srgbClr val="000000"/>
                </a:solidFill>
              </a:rPr>
              <a:t>B. thuringiensis G3 </a:t>
            </a:r>
            <a:r>
              <a:rPr lang="ru-RU" sz="1800" b="1" dirty="0">
                <a:solidFill>
                  <a:srgbClr val="000000"/>
                </a:solidFill>
              </a:rPr>
              <a:t>в концентрациях </a:t>
            </a:r>
            <a:endParaRPr lang="en-US" sz="1800" b="1" dirty="0">
              <a:solidFill>
                <a:srgbClr val="000000"/>
              </a:solidFill>
            </a:endParaRPr>
          </a:p>
          <a:p>
            <a:pPr algn="ctr"/>
            <a:r>
              <a:rPr lang="ru-RU" sz="1800" b="1" dirty="0">
                <a:solidFill>
                  <a:srgbClr val="000000"/>
                </a:solidFill>
              </a:rPr>
              <a:t>10</a:t>
            </a:r>
            <a:r>
              <a:rPr lang="ru-RU" sz="1800" b="1" baseline="30000" dirty="0">
                <a:solidFill>
                  <a:srgbClr val="000000"/>
                </a:solidFill>
              </a:rPr>
              <a:t>5</a:t>
            </a:r>
            <a:r>
              <a:rPr lang="ru-RU" sz="1800" b="1" dirty="0">
                <a:solidFill>
                  <a:srgbClr val="000000"/>
                </a:solidFill>
              </a:rPr>
              <a:t>-10</a:t>
            </a:r>
            <a:r>
              <a:rPr lang="ru-RU" sz="1800" b="1" baseline="30000" dirty="0">
                <a:solidFill>
                  <a:srgbClr val="000000"/>
                </a:solidFill>
              </a:rPr>
              <a:t>7</a:t>
            </a:r>
            <a:r>
              <a:rPr lang="ru-RU" sz="1800" b="1" dirty="0">
                <a:solidFill>
                  <a:srgbClr val="000000"/>
                </a:solidFill>
              </a:rPr>
              <a:t> КОЕ/мл на рост гриба</a:t>
            </a:r>
            <a:r>
              <a:rPr lang="ru-RU" sz="1800" b="1" dirty="0"/>
              <a:t> </a:t>
            </a:r>
            <a:r>
              <a:rPr lang="en-US" sz="1800" b="1" i="1" dirty="0">
                <a:solidFill>
                  <a:srgbClr val="000000"/>
                </a:solidFill>
              </a:rPr>
              <a:t>D. </a:t>
            </a:r>
            <a:r>
              <a:rPr lang="en-US" sz="1800" b="1" i="1" dirty="0" err="1">
                <a:solidFill>
                  <a:srgbClr val="000000"/>
                </a:solidFill>
              </a:rPr>
              <a:t>applanata</a:t>
            </a:r>
            <a:endParaRPr lang="ru-RU" sz="1800" dirty="0">
              <a:solidFill>
                <a:srgbClr val="000000"/>
              </a:solidFill>
            </a:endParaRPr>
          </a:p>
        </p:txBody>
      </p:sp>
      <p:pic>
        <p:nvPicPr>
          <p:cNvPr id="43012" name="Picture 4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887710" y="3607406"/>
            <a:ext cx="2682523" cy="293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928096" y="844760"/>
            <a:ext cx="2548172" cy="246554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5416759" y="844759"/>
            <a:ext cx="2558955" cy="246554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5632703" y="4005064"/>
            <a:ext cx="2563585" cy="255185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128871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0"/>
            <a:ext cx="8229600" cy="622299"/>
          </a:xfrm>
        </p:spPr>
        <p:txBody>
          <a:bodyPr/>
          <a:lstStyle/>
          <a:p>
            <a:pPr eaLnBrk="1" hangingPunct="1">
              <a:defRPr/>
            </a:pPr>
            <a:r>
              <a:rPr lang="ru-RU" sz="1600" dirty="0">
                <a:solidFill>
                  <a:srgbClr val="000000"/>
                </a:solidFill>
              </a:rPr>
              <a:t>Таблица 4</a:t>
            </a:r>
            <a:r>
              <a:rPr lang="ru-RU" sz="1600" b="1" dirty="0">
                <a:solidFill>
                  <a:srgbClr val="000000"/>
                </a:solidFill>
              </a:rPr>
              <a:t>. Влияние  бактериальных штаммов </a:t>
            </a:r>
            <a:r>
              <a:rPr lang="en-US" sz="1600" b="1" i="1" dirty="0">
                <a:solidFill>
                  <a:srgbClr val="000000"/>
                </a:solidFill>
              </a:rPr>
              <a:t>B. thuringiensis </a:t>
            </a:r>
            <a:r>
              <a:rPr lang="ru-RU" sz="1600" b="1" i="1" dirty="0">
                <a:solidFill>
                  <a:srgbClr val="000000"/>
                </a:solidFill>
              </a:rPr>
              <a:t> </a:t>
            </a:r>
            <a:r>
              <a:rPr lang="en-US" sz="1600" b="1" dirty="0">
                <a:solidFill>
                  <a:srgbClr val="000000"/>
                </a:solidFill>
              </a:rPr>
              <a:t>G1-G3</a:t>
            </a:r>
            <a:r>
              <a:rPr lang="en-US" sz="1600" b="1" i="1" dirty="0">
                <a:solidFill>
                  <a:srgbClr val="000000"/>
                </a:solidFill>
              </a:rPr>
              <a:t> </a:t>
            </a:r>
            <a:r>
              <a:rPr lang="ru-RU" sz="1600" b="1" dirty="0">
                <a:solidFill>
                  <a:srgbClr val="000000"/>
                </a:solidFill>
              </a:rPr>
              <a:t>на рост фитопатогенного  гриба </a:t>
            </a:r>
            <a:r>
              <a:rPr lang="en-US" sz="1600" b="1" i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Botrytis</a:t>
            </a:r>
            <a:r>
              <a:rPr lang="ru-RU" sz="1600" b="1" i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с</a:t>
            </a:r>
            <a:r>
              <a:rPr lang="en-US" sz="1600" b="1" i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inerea</a:t>
            </a:r>
            <a:r>
              <a:rPr lang="en-US" sz="1600" b="1" i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b="1" i="1" dirty="0">
                <a:solidFill>
                  <a:srgbClr val="000000"/>
                </a:solidFill>
              </a:rPr>
              <a:t>in vitro</a:t>
            </a:r>
            <a:endParaRPr lang="ru-RU" sz="1600" b="1" dirty="0">
              <a:solidFill>
                <a:srgbClr val="000000"/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146240527"/>
              </p:ext>
            </p:extLst>
          </p:nvPr>
        </p:nvGraphicFramePr>
        <p:xfrm>
          <a:off x="611560" y="692696"/>
          <a:ext cx="8033549" cy="5143500"/>
        </p:xfrm>
        <a:graphic>
          <a:graphicData uri="http://schemas.openxmlformats.org/drawingml/2006/table">
            <a:tbl>
              <a:tblPr/>
              <a:tblGrid>
                <a:gridCol w="165618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6815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9208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3610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6409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792088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808406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816430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540206">
                <a:tc row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endParaRPr lang="ru-RU" sz="1600" b="0" dirty="0">
                        <a:solidFill>
                          <a:srgbClr val="0033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600" b="0" dirty="0">
                          <a:solidFill>
                            <a:srgbClr val="0033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Вариант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500" b="0" dirty="0">
                          <a:solidFill>
                            <a:srgbClr val="0033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Концентрация, КОЕ/мл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600" b="0" dirty="0">
                          <a:solidFill>
                            <a:srgbClr val="0033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Диаметр колоний, см, сутки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600" b="0">
                          <a:solidFill>
                            <a:srgbClr val="0033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Ингибирующая активность, 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5536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600" b="0" dirty="0">
                          <a:solidFill>
                            <a:srgbClr val="0033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600" b="0" dirty="0">
                          <a:solidFill>
                            <a:srgbClr val="0033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600" b="0" dirty="0">
                          <a:solidFill>
                            <a:srgbClr val="0033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600" b="0">
                          <a:solidFill>
                            <a:srgbClr val="0033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600" b="0">
                          <a:solidFill>
                            <a:srgbClr val="0033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600" b="0">
                          <a:solidFill>
                            <a:srgbClr val="0033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6359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500" b="1" dirty="0">
                          <a:solidFill>
                            <a:srgbClr val="0033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Контроль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4,3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7,3</a:t>
                      </a:r>
                      <a:endParaRPr lang="ru-RU" sz="16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8,0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ru-RU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ru-RU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endParaRPr lang="en-US" sz="1600" b="0" dirty="0">
                        <a:solidFill>
                          <a:srgbClr val="0033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5289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i="1" dirty="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B</a:t>
                      </a:r>
                      <a:r>
                        <a:rPr lang="ru-RU" sz="1500" b="1" i="1" dirty="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r>
                        <a:rPr lang="en-US" sz="1500" b="1" i="1" dirty="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thuringiensis</a:t>
                      </a:r>
                      <a:r>
                        <a:rPr lang="en-US" sz="1500" b="1" dirty="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G</a:t>
                      </a:r>
                      <a:r>
                        <a:rPr lang="ru-RU" sz="1500" b="1" dirty="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n-US" sz="1500" b="1" dirty="0">
                        <a:solidFill>
                          <a:srgbClr val="0033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969895" algn="ctr"/>
                          <a:tab pos="5940425" algn="r"/>
                        </a:tabLst>
                        <a:defRPr/>
                      </a:pPr>
                      <a:r>
                        <a:rPr lang="en-US" sz="1600" b="0" dirty="0">
                          <a:solidFill>
                            <a:srgbClr val="0033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</a:t>
                      </a:r>
                      <a:r>
                        <a:rPr lang="en-US" sz="1600" b="0" baseline="30000" dirty="0">
                          <a:solidFill>
                            <a:srgbClr val="0033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  <a:endParaRPr lang="ru-RU" sz="1600" b="0" dirty="0">
                        <a:solidFill>
                          <a:srgbClr val="0033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1,6</a:t>
                      </a:r>
                      <a:endParaRPr lang="ru-RU" sz="1600" dirty="0">
                        <a:solidFill>
                          <a:srgbClr val="0033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3,2</a:t>
                      </a:r>
                      <a:endParaRPr lang="ru-RU" sz="1600">
                        <a:solidFill>
                          <a:srgbClr val="0033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6,0</a:t>
                      </a:r>
                      <a:endParaRPr lang="ru-RU" sz="1600">
                        <a:solidFill>
                          <a:srgbClr val="0033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62,8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56,2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872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969895" algn="ctr"/>
                          <a:tab pos="5940425" algn="r"/>
                        </a:tabLst>
                        <a:defRPr/>
                      </a:pPr>
                      <a:r>
                        <a:rPr lang="en-US" sz="1500" b="1" i="1" dirty="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B</a:t>
                      </a:r>
                      <a:r>
                        <a:rPr lang="ru-RU" sz="1500" b="1" i="1" dirty="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r>
                        <a:rPr lang="en-US" sz="1500" b="1" i="1" dirty="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thuringiensis</a:t>
                      </a:r>
                      <a:r>
                        <a:rPr lang="en-US" sz="1500" b="1" dirty="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G</a:t>
                      </a:r>
                      <a:r>
                        <a:rPr lang="ru-RU" sz="1500" b="1" dirty="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600" b="1" dirty="0">
                        <a:solidFill>
                          <a:srgbClr val="0033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rgbClr val="0033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</a:t>
                      </a:r>
                      <a:r>
                        <a:rPr lang="en-US" sz="1600" b="0" baseline="30000" dirty="0">
                          <a:solidFill>
                            <a:srgbClr val="0033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</a:t>
                      </a:r>
                      <a:endParaRPr lang="ru-RU" b="0" dirty="0">
                        <a:solidFill>
                          <a:srgbClr val="003300"/>
                        </a:solidFill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1,4</a:t>
                      </a:r>
                      <a:endParaRPr lang="ru-RU" sz="1600">
                        <a:solidFill>
                          <a:srgbClr val="0033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1,9</a:t>
                      </a:r>
                      <a:endParaRPr lang="ru-RU" sz="1600" dirty="0">
                        <a:solidFill>
                          <a:srgbClr val="0033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5,1</a:t>
                      </a:r>
                      <a:endParaRPr lang="ru-RU" sz="1600" dirty="0">
                        <a:solidFill>
                          <a:srgbClr val="0033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67,4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36,3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5289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i="1" dirty="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B</a:t>
                      </a:r>
                      <a:r>
                        <a:rPr lang="ru-RU" sz="1500" b="1" i="1" dirty="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r>
                        <a:rPr lang="en-US" sz="1500" b="1" i="1" dirty="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thuringiensis</a:t>
                      </a:r>
                      <a:r>
                        <a:rPr lang="en-US" sz="1500" b="1" dirty="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G</a:t>
                      </a:r>
                      <a:r>
                        <a:rPr lang="ru-RU" sz="1500" b="1" dirty="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n-US" sz="1600" b="1" dirty="0">
                        <a:solidFill>
                          <a:srgbClr val="0033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969895" algn="ctr"/>
                          <a:tab pos="5940425" algn="r"/>
                        </a:tabLst>
                        <a:defRPr/>
                      </a:pPr>
                      <a:r>
                        <a:rPr lang="en-US" sz="1600" b="0" dirty="0">
                          <a:solidFill>
                            <a:srgbClr val="0033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</a:t>
                      </a:r>
                      <a:r>
                        <a:rPr lang="ru-RU" sz="1600" b="0" baseline="30000" dirty="0">
                          <a:solidFill>
                            <a:srgbClr val="0033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</a:t>
                      </a:r>
                      <a:endParaRPr lang="ru-RU" sz="1600" b="0" dirty="0">
                        <a:solidFill>
                          <a:srgbClr val="0033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2,1</a:t>
                      </a:r>
                      <a:endParaRPr lang="ru-RU" sz="1600">
                        <a:solidFill>
                          <a:srgbClr val="0033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2,6</a:t>
                      </a:r>
                      <a:endParaRPr lang="ru-RU" sz="1600">
                        <a:solidFill>
                          <a:srgbClr val="0033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5,2</a:t>
                      </a:r>
                      <a:endParaRPr lang="ru-RU" sz="1600" dirty="0">
                        <a:solidFill>
                          <a:srgbClr val="0033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51,2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64,4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5289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i="1" dirty="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B</a:t>
                      </a:r>
                      <a:r>
                        <a:rPr lang="ru-RU" sz="1500" b="1" i="1" dirty="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r>
                        <a:rPr lang="en-US" sz="1500" b="1" i="1" dirty="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thuringiensis</a:t>
                      </a:r>
                      <a:r>
                        <a:rPr lang="en-US" sz="1500" b="1" dirty="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G</a:t>
                      </a:r>
                      <a:r>
                        <a:rPr lang="ru-RU" sz="1500" b="1" dirty="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500" dirty="0">
                        <a:solidFill>
                          <a:srgbClr val="0033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969895" algn="ctr"/>
                          <a:tab pos="5940425" algn="r"/>
                        </a:tabLst>
                        <a:defRPr/>
                      </a:pPr>
                      <a:r>
                        <a:rPr lang="en-US" sz="1600" b="0" dirty="0">
                          <a:solidFill>
                            <a:srgbClr val="0033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</a:t>
                      </a:r>
                      <a:r>
                        <a:rPr lang="en-US" sz="1600" b="0" baseline="30000" dirty="0">
                          <a:solidFill>
                            <a:srgbClr val="0033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  <a:endParaRPr lang="ru-RU" sz="1600" b="0" dirty="0">
                        <a:solidFill>
                          <a:srgbClr val="0033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7,1</a:t>
                      </a:r>
                      <a:endParaRPr lang="ru-RU" sz="1600" dirty="0">
                        <a:solidFill>
                          <a:srgbClr val="0033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8,2</a:t>
                      </a:r>
                      <a:endParaRPr lang="ru-RU" sz="1600">
                        <a:solidFill>
                          <a:srgbClr val="0033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9,0</a:t>
                      </a:r>
                      <a:endParaRPr lang="ru-RU" sz="1600">
                        <a:solidFill>
                          <a:srgbClr val="0033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5289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969895" algn="ctr"/>
                          <a:tab pos="5940425" algn="r"/>
                        </a:tabLst>
                        <a:defRPr/>
                      </a:pPr>
                      <a:r>
                        <a:rPr lang="en-US" sz="1500" b="1" i="1" dirty="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B</a:t>
                      </a:r>
                      <a:r>
                        <a:rPr lang="ru-RU" sz="1500" b="1" i="1" dirty="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r>
                        <a:rPr lang="en-US" sz="1500" b="1" i="1" dirty="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thuringiensis</a:t>
                      </a:r>
                      <a:r>
                        <a:rPr lang="en-US" sz="1500" b="1" dirty="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G</a:t>
                      </a:r>
                      <a:r>
                        <a:rPr lang="ru-RU" sz="1500" b="1" dirty="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500" dirty="0">
                        <a:solidFill>
                          <a:srgbClr val="0033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rgbClr val="0033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</a:t>
                      </a:r>
                      <a:r>
                        <a:rPr lang="en-US" sz="1600" b="0" baseline="30000" dirty="0">
                          <a:solidFill>
                            <a:srgbClr val="0033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</a:t>
                      </a:r>
                      <a:endParaRPr lang="ru-RU" b="0" dirty="0">
                        <a:solidFill>
                          <a:srgbClr val="003300"/>
                        </a:solidFill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7,3</a:t>
                      </a:r>
                      <a:endParaRPr lang="ru-RU" sz="1600">
                        <a:solidFill>
                          <a:srgbClr val="0033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8,6</a:t>
                      </a:r>
                      <a:endParaRPr lang="ru-RU" sz="1600">
                        <a:solidFill>
                          <a:srgbClr val="0033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9,0</a:t>
                      </a:r>
                      <a:endParaRPr lang="ru-RU" sz="1600">
                        <a:solidFill>
                          <a:srgbClr val="0033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5289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i="1" dirty="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B</a:t>
                      </a:r>
                      <a:r>
                        <a:rPr lang="ru-RU" sz="1500" b="1" i="1" dirty="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r>
                        <a:rPr lang="en-US" sz="1500" b="1" i="1" dirty="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thuringiensis</a:t>
                      </a:r>
                      <a:r>
                        <a:rPr lang="en-US" sz="1500" b="1" dirty="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G</a:t>
                      </a:r>
                      <a:r>
                        <a:rPr lang="ru-RU" sz="1500" b="1" dirty="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500" dirty="0">
                        <a:solidFill>
                          <a:srgbClr val="0033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969895" algn="ctr"/>
                          <a:tab pos="5940425" algn="r"/>
                        </a:tabLst>
                        <a:defRPr/>
                      </a:pPr>
                      <a:r>
                        <a:rPr lang="en-US" sz="1600" b="0" dirty="0">
                          <a:solidFill>
                            <a:srgbClr val="0033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</a:t>
                      </a:r>
                      <a:r>
                        <a:rPr lang="ru-RU" sz="1600" b="0" baseline="30000" dirty="0">
                          <a:solidFill>
                            <a:srgbClr val="0033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</a:t>
                      </a:r>
                      <a:endParaRPr lang="ru-RU" sz="1600" b="0" dirty="0">
                        <a:solidFill>
                          <a:srgbClr val="0033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6,8</a:t>
                      </a:r>
                      <a:endParaRPr lang="ru-RU" sz="1600">
                        <a:solidFill>
                          <a:srgbClr val="0033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7,9</a:t>
                      </a:r>
                      <a:endParaRPr lang="ru-RU" sz="1600">
                        <a:solidFill>
                          <a:srgbClr val="0033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7,9</a:t>
                      </a:r>
                      <a:endParaRPr lang="ru-RU" sz="1600" dirty="0">
                        <a:solidFill>
                          <a:srgbClr val="0033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1,25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5289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i="1" dirty="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B</a:t>
                      </a:r>
                      <a:r>
                        <a:rPr lang="ru-RU" sz="1500" b="1" i="1" dirty="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r>
                        <a:rPr lang="en-US" sz="1500" b="1" i="1" dirty="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thuringiensis</a:t>
                      </a:r>
                      <a:r>
                        <a:rPr lang="en-US" sz="1500" b="1" dirty="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G</a:t>
                      </a:r>
                      <a:r>
                        <a:rPr lang="ru-RU" sz="1500" b="1" dirty="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500" dirty="0">
                        <a:solidFill>
                          <a:srgbClr val="0033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969895" algn="ctr"/>
                          <a:tab pos="5940425" algn="r"/>
                        </a:tabLst>
                        <a:defRPr/>
                      </a:pPr>
                      <a:r>
                        <a:rPr lang="en-US" sz="1600" b="0" dirty="0">
                          <a:solidFill>
                            <a:srgbClr val="0033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</a:t>
                      </a:r>
                      <a:r>
                        <a:rPr lang="en-US" sz="1600" b="0" baseline="30000" dirty="0">
                          <a:solidFill>
                            <a:srgbClr val="0033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  <a:endParaRPr lang="ru-RU" sz="1600" b="0" dirty="0">
                        <a:solidFill>
                          <a:srgbClr val="0033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1,4</a:t>
                      </a:r>
                      <a:endParaRPr lang="ru-RU" sz="1600" dirty="0">
                        <a:solidFill>
                          <a:srgbClr val="0033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5,0</a:t>
                      </a:r>
                      <a:endParaRPr lang="ru-RU" sz="1600">
                        <a:solidFill>
                          <a:srgbClr val="0033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5,9</a:t>
                      </a:r>
                      <a:endParaRPr lang="ru-RU" sz="1600">
                        <a:solidFill>
                          <a:srgbClr val="0033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67,4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31,5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26,3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5289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969895" algn="ctr"/>
                          <a:tab pos="5940425" algn="r"/>
                        </a:tabLst>
                        <a:defRPr/>
                      </a:pPr>
                      <a:r>
                        <a:rPr lang="en-US" sz="1500" b="1" i="1" dirty="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B</a:t>
                      </a:r>
                      <a:r>
                        <a:rPr lang="ru-RU" sz="1500" b="1" i="1" dirty="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r>
                        <a:rPr lang="en-US" sz="1500" b="1" i="1" dirty="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thuringiensis</a:t>
                      </a:r>
                      <a:r>
                        <a:rPr lang="en-US" sz="1500" b="1" dirty="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G</a:t>
                      </a:r>
                      <a:r>
                        <a:rPr lang="ru-RU" sz="1500" b="1" dirty="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500" dirty="0">
                        <a:solidFill>
                          <a:srgbClr val="0033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rgbClr val="0033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</a:t>
                      </a:r>
                      <a:r>
                        <a:rPr lang="en-US" sz="1600" b="0" baseline="30000" dirty="0">
                          <a:solidFill>
                            <a:srgbClr val="0033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</a:t>
                      </a:r>
                      <a:endParaRPr lang="ru-RU" b="0" dirty="0">
                        <a:solidFill>
                          <a:srgbClr val="003300"/>
                        </a:solidFill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1,7</a:t>
                      </a:r>
                      <a:endParaRPr lang="ru-RU" sz="1600">
                        <a:solidFill>
                          <a:srgbClr val="0033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4,6</a:t>
                      </a:r>
                      <a:endParaRPr lang="ru-RU" sz="1600">
                        <a:solidFill>
                          <a:srgbClr val="0033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6,1</a:t>
                      </a:r>
                      <a:endParaRPr lang="ru-RU" sz="1600">
                        <a:solidFill>
                          <a:srgbClr val="0033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60,5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23,8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5289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i="1" dirty="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B</a:t>
                      </a:r>
                      <a:r>
                        <a:rPr lang="ru-RU" sz="1500" b="1" i="1" dirty="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r>
                        <a:rPr lang="en-US" sz="1500" b="1" i="1" dirty="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thuringiensis</a:t>
                      </a:r>
                      <a:r>
                        <a:rPr lang="en-US" sz="1500" b="1" dirty="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G</a:t>
                      </a:r>
                      <a:r>
                        <a:rPr lang="ru-RU" sz="1500" b="1" dirty="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500" dirty="0">
                        <a:solidFill>
                          <a:srgbClr val="0033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969895" algn="ctr"/>
                          <a:tab pos="5940425" algn="r"/>
                        </a:tabLst>
                        <a:defRPr/>
                      </a:pPr>
                      <a:r>
                        <a:rPr lang="en-US" sz="1600" b="0" dirty="0">
                          <a:solidFill>
                            <a:srgbClr val="0033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</a:t>
                      </a:r>
                      <a:r>
                        <a:rPr lang="ru-RU" sz="1600" b="0" baseline="30000" dirty="0">
                          <a:solidFill>
                            <a:srgbClr val="0033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</a:t>
                      </a:r>
                      <a:endParaRPr lang="ru-RU" sz="1600" b="0" dirty="0">
                        <a:solidFill>
                          <a:srgbClr val="0033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1,5</a:t>
                      </a:r>
                      <a:endParaRPr lang="ru-RU" sz="1600">
                        <a:solidFill>
                          <a:srgbClr val="0033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3,0</a:t>
                      </a:r>
                      <a:endParaRPr lang="ru-RU" sz="1600">
                        <a:solidFill>
                          <a:srgbClr val="0033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5,4</a:t>
                      </a:r>
                      <a:endParaRPr lang="ru-RU" sz="1600" dirty="0">
                        <a:solidFill>
                          <a:srgbClr val="0033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65,1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58,9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32,5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52894">
                <a:tc gridSpan="8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>
                          <a:solidFill>
                            <a:srgbClr val="00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НСР</a:t>
                      </a:r>
                      <a:r>
                        <a:rPr lang="ru-RU" sz="1500" baseline="-25000" dirty="0">
                          <a:solidFill>
                            <a:srgbClr val="00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05</a:t>
                      </a:r>
                      <a:r>
                        <a:rPr lang="ru-RU" sz="1500" baseline="0" dirty="0">
                          <a:solidFill>
                            <a:srgbClr val="00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по вариантам = 0,3 ; НСР </a:t>
                      </a:r>
                      <a:r>
                        <a:rPr lang="ru-RU" sz="1500" baseline="-25000" dirty="0">
                          <a:solidFill>
                            <a:srgbClr val="00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05</a:t>
                      </a:r>
                      <a:r>
                        <a:rPr lang="ru-RU" sz="1500" baseline="0" dirty="0">
                          <a:solidFill>
                            <a:srgbClr val="00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по суткам = 0,2</a:t>
                      </a:r>
                      <a:endParaRPr lang="ru-RU" sz="1500" dirty="0">
                        <a:solidFill>
                          <a:srgbClr val="0033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969895" algn="ctr"/>
                          <a:tab pos="5940425" algn="r"/>
                        </a:tabLst>
                        <a:defRPr/>
                      </a:pPr>
                      <a:endParaRPr lang="ru-RU" sz="1600" b="0" dirty="0">
                        <a:solidFill>
                          <a:srgbClr val="0033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endParaRPr lang="ru-RU" sz="1600" b="1" dirty="0">
                        <a:solidFill>
                          <a:srgbClr val="0033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94B0D0-3E89-4D50-A180-CFC8DAB3F3CF}" type="slidenum">
              <a:rPr lang="ru-RU" sz="1600" smtClean="0">
                <a:solidFill>
                  <a:srgbClr val="000000"/>
                </a:solidFill>
              </a:rPr>
              <a:pPr>
                <a:defRPr/>
              </a:pPr>
              <a:t>15</a:t>
            </a:fld>
            <a:endParaRPr lang="ru-RU" sz="1600" dirty="0">
              <a:solidFill>
                <a:srgbClr val="000000"/>
              </a:solidFill>
              <a:latin typeface="Arial Cyr" charset="-52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858016" y="6381750"/>
            <a:ext cx="2133600" cy="476250"/>
          </a:xfrm>
        </p:spPr>
        <p:txBody>
          <a:bodyPr/>
          <a:lstStyle/>
          <a:p>
            <a:pPr>
              <a:defRPr/>
            </a:pPr>
            <a:fld id="{C294B0D0-3E89-4D50-A180-CFC8DAB3F3CF}" type="slidenum">
              <a:rPr lang="ru-RU" sz="1600" b="1" smtClean="0">
                <a:solidFill>
                  <a:srgbClr val="000000"/>
                </a:solidFill>
              </a:rPr>
              <a:pPr>
                <a:defRPr/>
              </a:pPr>
              <a:t>16</a:t>
            </a:fld>
            <a:endParaRPr lang="ru-RU" sz="1600" b="1" dirty="0">
              <a:solidFill>
                <a:srgbClr val="000000"/>
              </a:solidFill>
              <a:latin typeface="Arial Cyr" charset="-5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2555612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dirty="0"/>
              <a:t>1</a:t>
            </a:r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7757640" y="2132856"/>
            <a:ext cx="990824" cy="422756"/>
          </a:xfrm>
          <a:prstGeom prst="rect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64793" y="3334305"/>
            <a:ext cx="32965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000000"/>
                </a:solidFill>
              </a:rPr>
              <a:t>10</a:t>
            </a:r>
            <a:r>
              <a:rPr lang="ru-RU" sz="1600" b="1" baseline="30000" dirty="0">
                <a:solidFill>
                  <a:srgbClr val="000000"/>
                </a:solidFill>
              </a:rPr>
              <a:t>5 </a:t>
            </a:r>
            <a:r>
              <a:rPr lang="ru-RU" sz="1600" b="1" dirty="0">
                <a:solidFill>
                  <a:srgbClr val="000000"/>
                </a:solidFill>
              </a:rPr>
              <a:t>КОЕ/мл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436052" y="3426453"/>
            <a:ext cx="29461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000000"/>
                </a:solidFill>
              </a:rPr>
              <a:t>10</a:t>
            </a:r>
            <a:r>
              <a:rPr lang="ru-RU" sz="1600" b="1" baseline="30000" dirty="0">
                <a:solidFill>
                  <a:srgbClr val="000000"/>
                </a:solidFill>
              </a:rPr>
              <a:t>6 </a:t>
            </a:r>
            <a:r>
              <a:rPr lang="ru-RU" sz="1600" b="1" dirty="0">
                <a:solidFill>
                  <a:srgbClr val="000000"/>
                </a:solidFill>
              </a:rPr>
              <a:t>КОЕ/мл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781051" y="6323475"/>
            <a:ext cx="17922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000000"/>
                </a:solidFill>
              </a:rPr>
              <a:t>Контроль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694639" y="6282110"/>
            <a:ext cx="23762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000000"/>
                </a:solidFill>
              </a:rPr>
              <a:t>10</a:t>
            </a:r>
            <a:r>
              <a:rPr lang="ru-RU" sz="1600" b="1" baseline="30000" dirty="0">
                <a:solidFill>
                  <a:srgbClr val="000000"/>
                </a:solidFill>
              </a:rPr>
              <a:t>7</a:t>
            </a:r>
            <a:r>
              <a:rPr lang="ru-RU" sz="1600" b="1" dirty="0">
                <a:solidFill>
                  <a:srgbClr val="000000"/>
                </a:solidFill>
              </a:rPr>
              <a:t> КОЕ/мл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00100" y="0"/>
            <a:ext cx="75009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b="1" dirty="0">
                <a:solidFill>
                  <a:srgbClr val="000000"/>
                </a:solidFill>
              </a:rPr>
              <a:t>Влияние </a:t>
            </a:r>
            <a:r>
              <a:rPr lang="en-US" sz="1800" b="1" i="1" dirty="0">
                <a:solidFill>
                  <a:srgbClr val="000000"/>
                </a:solidFill>
              </a:rPr>
              <a:t>B. thuringiensis G1 </a:t>
            </a:r>
            <a:r>
              <a:rPr lang="ru-RU" sz="1800" b="1" dirty="0">
                <a:solidFill>
                  <a:srgbClr val="000000"/>
                </a:solidFill>
              </a:rPr>
              <a:t>в концентрациях </a:t>
            </a:r>
            <a:endParaRPr lang="en-US" sz="1800" b="1" dirty="0">
              <a:solidFill>
                <a:srgbClr val="000000"/>
              </a:solidFill>
            </a:endParaRPr>
          </a:p>
          <a:p>
            <a:pPr algn="ctr"/>
            <a:r>
              <a:rPr lang="ru-RU" sz="1800" b="1" dirty="0">
                <a:solidFill>
                  <a:srgbClr val="000000"/>
                </a:solidFill>
              </a:rPr>
              <a:t>10</a:t>
            </a:r>
            <a:r>
              <a:rPr lang="ru-RU" sz="1800" b="1" baseline="30000" dirty="0">
                <a:solidFill>
                  <a:srgbClr val="000000"/>
                </a:solidFill>
              </a:rPr>
              <a:t>5</a:t>
            </a:r>
            <a:r>
              <a:rPr lang="ru-RU" sz="1800" b="1" dirty="0">
                <a:solidFill>
                  <a:srgbClr val="000000"/>
                </a:solidFill>
              </a:rPr>
              <a:t>-10</a:t>
            </a:r>
            <a:r>
              <a:rPr lang="ru-RU" sz="1800" b="1" baseline="30000" dirty="0">
                <a:solidFill>
                  <a:srgbClr val="000000"/>
                </a:solidFill>
              </a:rPr>
              <a:t>7</a:t>
            </a:r>
            <a:r>
              <a:rPr lang="ru-RU" sz="1800" b="1" dirty="0">
                <a:solidFill>
                  <a:srgbClr val="000000"/>
                </a:solidFill>
              </a:rPr>
              <a:t> КОЕ/мл на рост гриба</a:t>
            </a:r>
            <a:r>
              <a:rPr lang="en-US" sz="1800" b="1" dirty="0"/>
              <a:t> </a:t>
            </a:r>
            <a:r>
              <a:rPr lang="en-US" sz="1800" b="1" i="1" dirty="0" err="1">
                <a:solidFill>
                  <a:srgbClr val="000000"/>
                </a:solidFill>
              </a:rPr>
              <a:t>B.cinerea</a:t>
            </a:r>
            <a:endParaRPr lang="ru-RU" sz="1800" i="1" dirty="0">
              <a:solidFill>
                <a:srgbClr val="000000"/>
              </a:solidFill>
            </a:endParaRPr>
          </a:p>
        </p:txBody>
      </p:sp>
      <p:pic>
        <p:nvPicPr>
          <p:cNvPr id="41990" name="Picture 6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5703969" y="815517"/>
            <a:ext cx="2555844" cy="2516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1" name="Picture 7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1475656" y="3765007"/>
            <a:ext cx="2663349" cy="2517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2" name="Picture 8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1285493" y="802600"/>
            <a:ext cx="2699694" cy="2442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5826034" y="3786047"/>
            <a:ext cx="2546243" cy="248342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415150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858016" y="6381750"/>
            <a:ext cx="2133600" cy="476250"/>
          </a:xfrm>
        </p:spPr>
        <p:txBody>
          <a:bodyPr/>
          <a:lstStyle/>
          <a:p>
            <a:pPr>
              <a:defRPr/>
            </a:pPr>
            <a:fld id="{C294B0D0-3E89-4D50-A180-CFC8DAB3F3CF}" type="slidenum">
              <a:rPr lang="ru-RU" sz="1600" b="1" smtClean="0">
                <a:solidFill>
                  <a:srgbClr val="000000"/>
                </a:solidFill>
              </a:rPr>
              <a:pPr>
                <a:defRPr/>
              </a:pPr>
              <a:t>17</a:t>
            </a:fld>
            <a:endParaRPr lang="ru-RU" sz="1600" b="1" dirty="0">
              <a:solidFill>
                <a:srgbClr val="000000"/>
              </a:solidFill>
              <a:latin typeface="Arial Cyr" charset="-5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2555612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dirty="0"/>
              <a:t>1</a:t>
            </a:r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7757640" y="2132856"/>
            <a:ext cx="990824" cy="422756"/>
          </a:xfrm>
          <a:prstGeom prst="rect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64793" y="3334305"/>
            <a:ext cx="32965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000000"/>
                </a:solidFill>
              </a:rPr>
              <a:t>10</a:t>
            </a:r>
            <a:r>
              <a:rPr lang="ru-RU" sz="1600" b="1" baseline="30000" dirty="0">
                <a:solidFill>
                  <a:srgbClr val="000000"/>
                </a:solidFill>
              </a:rPr>
              <a:t>5 </a:t>
            </a:r>
            <a:r>
              <a:rPr lang="ru-RU" sz="1600" b="1" dirty="0">
                <a:solidFill>
                  <a:srgbClr val="000000"/>
                </a:solidFill>
              </a:rPr>
              <a:t>КОЕ/мл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436052" y="3426453"/>
            <a:ext cx="29461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000000"/>
                </a:solidFill>
              </a:rPr>
              <a:t>10</a:t>
            </a:r>
            <a:r>
              <a:rPr lang="ru-RU" sz="1600" b="1" baseline="30000" dirty="0">
                <a:solidFill>
                  <a:srgbClr val="000000"/>
                </a:solidFill>
              </a:rPr>
              <a:t>6 </a:t>
            </a:r>
            <a:r>
              <a:rPr lang="ru-RU" sz="1600" b="1" dirty="0">
                <a:solidFill>
                  <a:srgbClr val="000000"/>
                </a:solidFill>
              </a:rPr>
              <a:t>КОЕ/мл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716921" y="6365283"/>
            <a:ext cx="17922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000000"/>
                </a:solidFill>
              </a:rPr>
              <a:t>Контроль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652120" y="6365283"/>
            <a:ext cx="23762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000000"/>
                </a:solidFill>
              </a:rPr>
              <a:t>10</a:t>
            </a:r>
            <a:r>
              <a:rPr lang="ru-RU" sz="1600" b="1" baseline="30000" dirty="0">
                <a:solidFill>
                  <a:srgbClr val="000000"/>
                </a:solidFill>
              </a:rPr>
              <a:t>7</a:t>
            </a:r>
            <a:r>
              <a:rPr lang="ru-RU" sz="1600" b="1" dirty="0">
                <a:solidFill>
                  <a:srgbClr val="000000"/>
                </a:solidFill>
              </a:rPr>
              <a:t> КОЕ/мл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00100" y="0"/>
            <a:ext cx="75009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b="1" dirty="0">
                <a:solidFill>
                  <a:srgbClr val="000000"/>
                </a:solidFill>
              </a:rPr>
              <a:t>Влияние </a:t>
            </a:r>
            <a:r>
              <a:rPr lang="en-US" sz="1800" b="1" i="1" dirty="0">
                <a:solidFill>
                  <a:srgbClr val="000000"/>
                </a:solidFill>
              </a:rPr>
              <a:t>B. thuringiensis G2 </a:t>
            </a:r>
            <a:r>
              <a:rPr lang="ru-RU" sz="1800" b="1" dirty="0">
                <a:solidFill>
                  <a:srgbClr val="000000"/>
                </a:solidFill>
              </a:rPr>
              <a:t>в концентрациях </a:t>
            </a:r>
            <a:endParaRPr lang="en-US" sz="1800" b="1" dirty="0">
              <a:solidFill>
                <a:srgbClr val="000000"/>
              </a:solidFill>
            </a:endParaRPr>
          </a:p>
          <a:p>
            <a:pPr algn="ctr"/>
            <a:r>
              <a:rPr lang="ru-RU" sz="1800" b="1" dirty="0">
                <a:solidFill>
                  <a:srgbClr val="000000"/>
                </a:solidFill>
              </a:rPr>
              <a:t>10</a:t>
            </a:r>
            <a:r>
              <a:rPr lang="ru-RU" sz="1800" b="1" baseline="30000" dirty="0">
                <a:solidFill>
                  <a:srgbClr val="000000"/>
                </a:solidFill>
              </a:rPr>
              <a:t>5</a:t>
            </a:r>
            <a:r>
              <a:rPr lang="ru-RU" sz="1800" b="1" dirty="0">
                <a:solidFill>
                  <a:srgbClr val="000000"/>
                </a:solidFill>
              </a:rPr>
              <a:t>-10</a:t>
            </a:r>
            <a:r>
              <a:rPr lang="ru-RU" sz="1800" b="1" baseline="30000" dirty="0">
                <a:solidFill>
                  <a:srgbClr val="000000"/>
                </a:solidFill>
              </a:rPr>
              <a:t>7</a:t>
            </a:r>
            <a:r>
              <a:rPr lang="ru-RU" sz="1800" b="1" dirty="0">
                <a:solidFill>
                  <a:srgbClr val="000000"/>
                </a:solidFill>
              </a:rPr>
              <a:t> КОЕ/мл на рост гриба</a:t>
            </a:r>
            <a:r>
              <a:rPr lang="en-US" sz="1800" b="1" dirty="0"/>
              <a:t> </a:t>
            </a:r>
            <a:r>
              <a:rPr lang="en-US" sz="1800" b="1" i="1" dirty="0" err="1">
                <a:solidFill>
                  <a:srgbClr val="000000"/>
                </a:solidFill>
              </a:rPr>
              <a:t>B.cinerea</a:t>
            </a:r>
            <a:endParaRPr lang="ru-RU" sz="1800" i="1" dirty="0">
              <a:solidFill>
                <a:srgbClr val="000000"/>
              </a:solidFill>
            </a:endParaRPr>
          </a:p>
        </p:txBody>
      </p:sp>
      <p:pic>
        <p:nvPicPr>
          <p:cNvPr id="41991" name="Picture 7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1653469" y="3933056"/>
            <a:ext cx="2485536" cy="2349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1619672" y="813513"/>
            <a:ext cx="2535358" cy="252991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5724128" y="812591"/>
            <a:ext cx="2589887" cy="256474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5843644" y="3849883"/>
            <a:ext cx="2470371" cy="25154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75345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786578" y="6215082"/>
            <a:ext cx="2133600" cy="476250"/>
          </a:xfrm>
        </p:spPr>
        <p:txBody>
          <a:bodyPr/>
          <a:lstStyle/>
          <a:p>
            <a:pPr>
              <a:defRPr/>
            </a:pPr>
            <a:fld id="{C294B0D0-3E89-4D50-A180-CFC8DAB3F3CF}" type="slidenum">
              <a:rPr lang="ru-RU" sz="1600" b="1" smtClean="0">
                <a:solidFill>
                  <a:srgbClr val="000000"/>
                </a:solidFill>
              </a:rPr>
              <a:pPr>
                <a:defRPr/>
              </a:pPr>
              <a:t>18</a:t>
            </a:fld>
            <a:endParaRPr lang="ru-RU" sz="1600" b="1" dirty="0">
              <a:solidFill>
                <a:srgbClr val="000000"/>
              </a:solidFill>
              <a:latin typeface="Arial Cyr" charset="-5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2555612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dirty="0"/>
              <a:t>1</a:t>
            </a:r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7757640" y="2132856"/>
            <a:ext cx="990824" cy="422756"/>
          </a:xfrm>
          <a:prstGeom prst="rect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64793" y="3334305"/>
            <a:ext cx="32965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000000"/>
                </a:solidFill>
              </a:rPr>
              <a:t>10</a:t>
            </a:r>
            <a:r>
              <a:rPr lang="ru-RU" sz="1600" b="1" baseline="30000" dirty="0">
                <a:solidFill>
                  <a:srgbClr val="000000"/>
                </a:solidFill>
              </a:rPr>
              <a:t>5 </a:t>
            </a:r>
            <a:r>
              <a:rPr lang="ru-RU" sz="1600" b="1" dirty="0">
                <a:solidFill>
                  <a:srgbClr val="000000"/>
                </a:solidFill>
              </a:rPr>
              <a:t>КОЕ/мл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436052" y="3426453"/>
            <a:ext cx="29461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000000"/>
                </a:solidFill>
              </a:rPr>
              <a:t>10</a:t>
            </a:r>
            <a:r>
              <a:rPr lang="ru-RU" sz="1600" b="1" baseline="30000" dirty="0">
                <a:solidFill>
                  <a:srgbClr val="000000"/>
                </a:solidFill>
              </a:rPr>
              <a:t>6 </a:t>
            </a:r>
            <a:r>
              <a:rPr lang="ru-RU" sz="1600" b="1" dirty="0">
                <a:solidFill>
                  <a:srgbClr val="000000"/>
                </a:solidFill>
              </a:rPr>
              <a:t>КОЕ/мл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716921" y="6356067"/>
            <a:ext cx="17922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000000"/>
                </a:solidFill>
              </a:rPr>
              <a:t>Контроль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900176" y="6356067"/>
            <a:ext cx="23762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000000"/>
                </a:solidFill>
              </a:rPr>
              <a:t>10</a:t>
            </a:r>
            <a:r>
              <a:rPr lang="ru-RU" sz="1600" b="1" baseline="30000" dirty="0">
                <a:solidFill>
                  <a:srgbClr val="000000"/>
                </a:solidFill>
              </a:rPr>
              <a:t>7</a:t>
            </a:r>
            <a:r>
              <a:rPr lang="ru-RU" sz="1600" b="1" dirty="0">
                <a:solidFill>
                  <a:srgbClr val="000000"/>
                </a:solidFill>
              </a:rPr>
              <a:t> КОЕ/мл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00100" y="0"/>
            <a:ext cx="75009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b="1" dirty="0">
                <a:solidFill>
                  <a:srgbClr val="000000"/>
                </a:solidFill>
              </a:rPr>
              <a:t>Влияние </a:t>
            </a:r>
            <a:r>
              <a:rPr lang="en-US" sz="1800" b="1" i="1" dirty="0">
                <a:solidFill>
                  <a:srgbClr val="000000"/>
                </a:solidFill>
              </a:rPr>
              <a:t>B. thuringiensis </a:t>
            </a:r>
            <a:r>
              <a:rPr lang="en-US" sz="1800" b="1" dirty="0">
                <a:solidFill>
                  <a:srgbClr val="000000"/>
                </a:solidFill>
              </a:rPr>
              <a:t>G3 </a:t>
            </a:r>
            <a:r>
              <a:rPr lang="ru-RU" sz="1800" b="1" dirty="0">
                <a:solidFill>
                  <a:srgbClr val="000000"/>
                </a:solidFill>
              </a:rPr>
              <a:t>в концентрациях </a:t>
            </a:r>
            <a:endParaRPr lang="en-US" sz="1800" b="1" dirty="0">
              <a:solidFill>
                <a:srgbClr val="000000"/>
              </a:solidFill>
            </a:endParaRPr>
          </a:p>
          <a:p>
            <a:pPr algn="ctr"/>
            <a:r>
              <a:rPr lang="ru-RU" sz="1800" b="1" dirty="0">
                <a:solidFill>
                  <a:srgbClr val="000000"/>
                </a:solidFill>
              </a:rPr>
              <a:t>10</a:t>
            </a:r>
            <a:r>
              <a:rPr lang="ru-RU" sz="1800" b="1" baseline="30000" dirty="0">
                <a:solidFill>
                  <a:srgbClr val="000000"/>
                </a:solidFill>
              </a:rPr>
              <a:t>5</a:t>
            </a:r>
            <a:r>
              <a:rPr lang="ru-RU" sz="1800" b="1" dirty="0">
                <a:solidFill>
                  <a:srgbClr val="000000"/>
                </a:solidFill>
              </a:rPr>
              <a:t>-10</a:t>
            </a:r>
            <a:r>
              <a:rPr lang="ru-RU" sz="1800" b="1" baseline="30000" dirty="0">
                <a:solidFill>
                  <a:srgbClr val="000000"/>
                </a:solidFill>
              </a:rPr>
              <a:t>7</a:t>
            </a:r>
            <a:r>
              <a:rPr lang="ru-RU" sz="1800" b="1" dirty="0">
                <a:solidFill>
                  <a:srgbClr val="000000"/>
                </a:solidFill>
              </a:rPr>
              <a:t> КОЕ/мл на рост гриба</a:t>
            </a:r>
            <a:r>
              <a:rPr lang="en-US" sz="1800" b="1" dirty="0"/>
              <a:t> </a:t>
            </a:r>
            <a:r>
              <a:rPr lang="en-US" sz="1800" b="1" i="1" dirty="0" err="1">
                <a:solidFill>
                  <a:srgbClr val="000000"/>
                </a:solidFill>
              </a:rPr>
              <a:t>B.cinerea</a:t>
            </a:r>
            <a:endParaRPr lang="ru-RU" sz="1800" i="1" dirty="0">
              <a:solidFill>
                <a:srgbClr val="000000"/>
              </a:solidFill>
            </a:endParaRPr>
          </a:p>
        </p:txBody>
      </p:sp>
      <p:pic>
        <p:nvPicPr>
          <p:cNvPr id="41991" name="Picture 7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1475656" y="3765007"/>
            <a:ext cx="2663349" cy="2517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1452397" y="797496"/>
            <a:ext cx="2641557" cy="256854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5724127" y="880568"/>
            <a:ext cx="2552313" cy="254588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5837807" y="3765007"/>
            <a:ext cx="2544409" cy="252750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266575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5"/>
          <p:cNvSpPr>
            <a:spLocks noChangeArrowheads="1"/>
          </p:cNvSpPr>
          <p:nvPr/>
        </p:nvSpPr>
        <p:spPr bwMode="auto">
          <a:xfrm>
            <a:off x="357158" y="0"/>
            <a:ext cx="8496300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/>
            <a:r>
              <a:rPr lang="ru-RU" sz="1800" b="1" dirty="0">
                <a:solidFill>
                  <a:srgbClr val="000000"/>
                </a:solidFill>
              </a:rPr>
              <a:t> </a:t>
            </a:r>
            <a:r>
              <a:rPr lang="ru-RU" sz="1800" dirty="0">
                <a:solidFill>
                  <a:srgbClr val="000000"/>
                </a:solidFill>
              </a:rPr>
              <a:t>Таблица 5. </a:t>
            </a:r>
            <a:r>
              <a:rPr lang="ru-RU" sz="1800" b="1" dirty="0">
                <a:solidFill>
                  <a:srgbClr val="000000"/>
                </a:solidFill>
              </a:rPr>
              <a:t>Влияние  бактериальных штаммов </a:t>
            </a:r>
            <a:r>
              <a:rPr lang="en-US" sz="1800" b="1" i="1" dirty="0">
                <a:solidFill>
                  <a:srgbClr val="000000"/>
                </a:solidFill>
              </a:rPr>
              <a:t>B. thuringiensis </a:t>
            </a:r>
            <a:r>
              <a:rPr lang="ru-RU" sz="1800" b="1" i="1" dirty="0">
                <a:solidFill>
                  <a:srgbClr val="000000"/>
                </a:solidFill>
              </a:rPr>
              <a:t> </a:t>
            </a:r>
            <a:r>
              <a:rPr lang="en-US" sz="1800" b="1" dirty="0">
                <a:solidFill>
                  <a:srgbClr val="000000"/>
                </a:solidFill>
              </a:rPr>
              <a:t>G1-G3</a:t>
            </a:r>
            <a:r>
              <a:rPr lang="en-US" sz="1800" b="1" i="1" dirty="0">
                <a:solidFill>
                  <a:srgbClr val="000000"/>
                </a:solidFill>
              </a:rPr>
              <a:t> </a:t>
            </a:r>
            <a:r>
              <a:rPr lang="ru-RU" sz="1800" b="1" dirty="0">
                <a:solidFill>
                  <a:srgbClr val="000000"/>
                </a:solidFill>
              </a:rPr>
              <a:t>на рост фитопатогенного  гриба </a:t>
            </a:r>
            <a:r>
              <a:rPr lang="en-US" sz="1800" b="1" i="1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Fusarium </a:t>
            </a:r>
            <a:r>
              <a:rPr lang="en-US" sz="1800" b="1" i="1" dirty="0" err="1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oxysporum</a:t>
            </a:r>
            <a:r>
              <a:rPr lang="en-US" sz="1800" b="1" i="1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b="1" i="1" dirty="0">
                <a:solidFill>
                  <a:srgbClr val="000000"/>
                </a:solidFill>
              </a:rPr>
              <a:t>in vitro</a:t>
            </a:r>
            <a:endParaRPr lang="ru-RU" sz="1800" b="1" dirty="0">
              <a:solidFill>
                <a:srgbClr val="0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43608" y="6462370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*различия с контролем достоверны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892460293"/>
              </p:ext>
            </p:extLst>
          </p:nvPr>
        </p:nvGraphicFramePr>
        <p:xfrm>
          <a:off x="588533" y="875679"/>
          <a:ext cx="8033549" cy="5143500"/>
        </p:xfrm>
        <a:graphic>
          <a:graphicData uri="http://schemas.openxmlformats.org/drawingml/2006/table">
            <a:tbl>
              <a:tblPr/>
              <a:tblGrid>
                <a:gridCol w="165618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6815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9208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3610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6409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792088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808406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816430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540206">
                <a:tc row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endParaRPr lang="ru-RU" sz="1600" b="0" dirty="0">
                        <a:solidFill>
                          <a:srgbClr val="0033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600" b="0" dirty="0">
                          <a:solidFill>
                            <a:srgbClr val="0033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Вариант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500" b="0" dirty="0">
                          <a:solidFill>
                            <a:srgbClr val="0033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Концентрация, КОЕ/мл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600" b="0" dirty="0">
                          <a:solidFill>
                            <a:srgbClr val="0033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Диаметр колоний, см, сутки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600" b="0">
                          <a:solidFill>
                            <a:srgbClr val="0033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Ингибирующая активность, 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5536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600" b="0" dirty="0">
                          <a:solidFill>
                            <a:srgbClr val="0033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600" b="0" dirty="0">
                          <a:solidFill>
                            <a:srgbClr val="0033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600" b="0" dirty="0">
                          <a:solidFill>
                            <a:srgbClr val="0033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600" b="0">
                          <a:solidFill>
                            <a:srgbClr val="0033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600" b="0">
                          <a:solidFill>
                            <a:srgbClr val="0033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6359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500" b="1" dirty="0">
                          <a:solidFill>
                            <a:srgbClr val="0033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Контроль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4,2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7,1</a:t>
                      </a:r>
                      <a:endParaRPr lang="ru-RU" sz="16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8,6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ru-RU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ru-RU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5289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i="1" dirty="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B</a:t>
                      </a:r>
                      <a:r>
                        <a:rPr lang="ru-RU" sz="1500" b="1" i="1" dirty="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r>
                        <a:rPr lang="en-US" sz="1500" b="1" i="1" dirty="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thuringiensis</a:t>
                      </a:r>
                      <a:r>
                        <a:rPr lang="en-US" sz="1500" b="1" dirty="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G</a:t>
                      </a:r>
                      <a:r>
                        <a:rPr lang="ru-RU" sz="1500" b="1" dirty="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n-US" sz="1500" b="1" dirty="0">
                        <a:solidFill>
                          <a:srgbClr val="0033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969895" algn="ctr"/>
                          <a:tab pos="5940425" algn="r"/>
                        </a:tabLst>
                        <a:defRPr/>
                      </a:pPr>
                      <a:r>
                        <a:rPr lang="en-US" sz="1600" b="0" dirty="0">
                          <a:solidFill>
                            <a:srgbClr val="0033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</a:t>
                      </a:r>
                      <a:r>
                        <a:rPr lang="en-US" sz="1600" b="0" baseline="30000" dirty="0">
                          <a:solidFill>
                            <a:srgbClr val="0033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  <a:endParaRPr lang="ru-RU" sz="1600" b="0" dirty="0">
                        <a:solidFill>
                          <a:srgbClr val="0033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1,6</a:t>
                      </a:r>
                      <a:endParaRPr lang="ru-RU" sz="1600" dirty="0">
                        <a:solidFill>
                          <a:srgbClr val="0033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3,4</a:t>
                      </a:r>
                      <a:endParaRPr lang="ru-RU" sz="1600">
                        <a:solidFill>
                          <a:srgbClr val="0033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5,9</a:t>
                      </a:r>
                      <a:endParaRPr lang="ru-RU" sz="1600">
                        <a:solidFill>
                          <a:srgbClr val="0033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61,9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52,1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31,4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872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969895" algn="ctr"/>
                          <a:tab pos="5940425" algn="r"/>
                        </a:tabLst>
                        <a:defRPr/>
                      </a:pPr>
                      <a:r>
                        <a:rPr lang="en-US" sz="1500" b="1" i="1" dirty="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B</a:t>
                      </a:r>
                      <a:r>
                        <a:rPr lang="ru-RU" sz="1500" b="1" i="1" dirty="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r>
                        <a:rPr lang="en-US" sz="1500" b="1" i="1" dirty="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thuringiensis</a:t>
                      </a:r>
                      <a:r>
                        <a:rPr lang="en-US" sz="1500" b="1" dirty="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G</a:t>
                      </a:r>
                      <a:r>
                        <a:rPr lang="ru-RU" sz="1500" b="1" dirty="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600" b="1" dirty="0">
                        <a:solidFill>
                          <a:srgbClr val="0033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rgbClr val="0033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</a:t>
                      </a:r>
                      <a:r>
                        <a:rPr lang="en-US" sz="1600" b="0" baseline="30000" dirty="0">
                          <a:solidFill>
                            <a:srgbClr val="0033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</a:t>
                      </a:r>
                      <a:endParaRPr lang="ru-RU" b="0" dirty="0">
                        <a:solidFill>
                          <a:srgbClr val="003300"/>
                        </a:solidFill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2,2</a:t>
                      </a:r>
                      <a:endParaRPr lang="ru-RU" sz="1600">
                        <a:solidFill>
                          <a:srgbClr val="0033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4,1</a:t>
                      </a:r>
                      <a:endParaRPr lang="ru-RU" sz="1600" dirty="0">
                        <a:solidFill>
                          <a:srgbClr val="0033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5,5</a:t>
                      </a:r>
                      <a:endParaRPr lang="ru-RU" sz="1600">
                        <a:solidFill>
                          <a:srgbClr val="0033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47,6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42,3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5289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i="1" dirty="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B</a:t>
                      </a:r>
                      <a:r>
                        <a:rPr lang="ru-RU" sz="1500" b="1" i="1" dirty="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r>
                        <a:rPr lang="en-US" sz="1500" b="1" i="1" dirty="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thuringiensis</a:t>
                      </a:r>
                      <a:r>
                        <a:rPr lang="en-US" sz="1500" b="1" dirty="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G</a:t>
                      </a:r>
                      <a:r>
                        <a:rPr lang="ru-RU" sz="1500" b="1" dirty="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n-US" sz="1600" b="1" dirty="0">
                        <a:solidFill>
                          <a:srgbClr val="0033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969895" algn="ctr"/>
                          <a:tab pos="5940425" algn="r"/>
                        </a:tabLst>
                        <a:defRPr/>
                      </a:pPr>
                      <a:r>
                        <a:rPr lang="en-US" sz="1600" b="0" dirty="0">
                          <a:solidFill>
                            <a:srgbClr val="0033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</a:t>
                      </a:r>
                      <a:r>
                        <a:rPr lang="ru-RU" sz="1600" b="0" baseline="30000" dirty="0">
                          <a:solidFill>
                            <a:srgbClr val="0033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</a:t>
                      </a:r>
                      <a:endParaRPr lang="ru-RU" sz="1600" b="0" dirty="0">
                        <a:solidFill>
                          <a:srgbClr val="0033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1,3</a:t>
                      </a:r>
                      <a:endParaRPr lang="ru-RU" sz="1600">
                        <a:solidFill>
                          <a:srgbClr val="0033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3,6</a:t>
                      </a:r>
                      <a:endParaRPr lang="ru-RU" sz="1600" dirty="0">
                        <a:solidFill>
                          <a:srgbClr val="0033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4,3</a:t>
                      </a:r>
                      <a:endParaRPr lang="ru-RU" sz="1600" dirty="0">
                        <a:solidFill>
                          <a:srgbClr val="0033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49,3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5289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i="1" dirty="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B</a:t>
                      </a:r>
                      <a:r>
                        <a:rPr lang="ru-RU" sz="1500" b="1" i="1" dirty="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r>
                        <a:rPr lang="en-US" sz="1500" b="1" i="1" dirty="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thuringiensis</a:t>
                      </a:r>
                      <a:r>
                        <a:rPr lang="en-US" sz="1500" b="1" dirty="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G</a:t>
                      </a:r>
                      <a:r>
                        <a:rPr lang="ru-RU" sz="1500" b="1" dirty="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500" dirty="0">
                        <a:solidFill>
                          <a:srgbClr val="0033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969895" algn="ctr"/>
                          <a:tab pos="5940425" algn="r"/>
                        </a:tabLst>
                        <a:defRPr/>
                      </a:pPr>
                      <a:r>
                        <a:rPr lang="en-US" sz="1600" b="0" dirty="0">
                          <a:solidFill>
                            <a:srgbClr val="0033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</a:t>
                      </a:r>
                      <a:r>
                        <a:rPr lang="en-US" sz="1600" b="0" baseline="30000" dirty="0">
                          <a:solidFill>
                            <a:srgbClr val="0033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  <a:endParaRPr lang="ru-RU" sz="1600" b="0" dirty="0">
                        <a:solidFill>
                          <a:srgbClr val="0033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3,0</a:t>
                      </a:r>
                      <a:endParaRPr lang="ru-RU" sz="1600" dirty="0">
                        <a:solidFill>
                          <a:srgbClr val="0033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3,9</a:t>
                      </a:r>
                      <a:endParaRPr lang="ru-RU" sz="1600" dirty="0">
                        <a:solidFill>
                          <a:srgbClr val="0033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4,3</a:t>
                      </a:r>
                      <a:endParaRPr lang="ru-RU" sz="1600" dirty="0">
                        <a:solidFill>
                          <a:srgbClr val="0033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28,6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45,1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5289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969895" algn="ctr"/>
                          <a:tab pos="5940425" algn="r"/>
                        </a:tabLst>
                        <a:defRPr/>
                      </a:pPr>
                      <a:r>
                        <a:rPr lang="en-US" sz="1500" b="1" i="1" dirty="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B</a:t>
                      </a:r>
                      <a:r>
                        <a:rPr lang="ru-RU" sz="1500" b="1" i="1" dirty="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r>
                        <a:rPr lang="en-US" sz="1500" b="1" i="1" dirty="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thuringiensis</a:t>
                      </a:r>
                      <a:r>
                        <a:rPr lang="en-US" sz="1500" b="1" dirty="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G</a:t>
                      </a:r>
                      <a:r>
                        <a:rPr lang="ru-RU" sz="1500" b="1" dirty="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500" dirty="0">
                        <a:solidFill>
                          <a:srgbClr val="0033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rgbClr val="0033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</a:t>
                      </a:r>
                      <a:r>
                        <a:rPr lang="en-US" sz="1600" b="0" baseline="30000" dirty="0">
                          <a:solidFill>
                            <a:srgbClr val="0033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</a:t>
                      </a:r>
                      <a:endParaRPr lang="ru-RU" b="0" dirty="0">
                        <a:solidFill>
                          <a:srgbClr val="003300"/>
                        </a:solidFill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2,2</a:t>
                      </a:r>
                      <a:endParaRPr lang="ru-RU" sz="1600">
                        <a:solidFill>
                          <a:srgbClr val="0033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3,7</a:t>
                      </a:r>
                      <a:endParaRPr lang="ru-RU" sz="1600">
                        <a:solidFill>
                          <a:srgbClr val="0033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4,0</a:t>
                      </a:r>
                      <a:endParaRPr lang="ru-RU" sz="1600" dirty="0">
                        <a:solidFill>
                          <a:srgbClr val="0033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47,6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47,9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53,5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5289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i="1" dirty="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B</a:t>
                      </a:r>
                      <a:r>
                        <a:rPr lang="ru-RU" sz="1500" b="1" i="1" dirty="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r>
                        <a:rPr lang="en-US" sz="1500" b="1" i="1" dirty="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thuringiensis</a:t>
                      </a:r>
                      <a:r>
                        <a:rPr lang="en-US" sz="1500" b="1" dirty="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G</a:t>
                      </a:r>
                      <a:r>
                        <a:rPr lang="ru-RU" sz="1500" b="1" dirty="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500" dirty="0">
                        <a:solidFill>
                          <a:srgbClr val="0033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969895" algn="ctr"/>
                          <a:tab pos="5940425" algn="r"/>
                        </a:tabLst>
                        <a:defRPr/>
                      </a:pPr>
                      <a:r>
                        <a:rPr lang="en-US" sz="1600" b="0" dirty="0">
                          <a:solidFill>
                            <a:srgbClr val="0033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</a:t>
                      </a:r>
                      <a:r>
                        <a:rPr lang="ru-RU" sz="1600" b="0" baseline="30000" dirty="0">
                          <a:solidFill>
                            <a:srgbClr val="0033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</a:t>
                      </a:r>
                      <a:endParaRPr lang="ru-RU" sz="1600" b="0" dirty="0">
                        <a:solidFill>
                          <a:srgbClr val="0033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1,3</a:t>
                      </a:r>
                      <a:endParaRPr lang="ru-RU" sz="1600">
                        <a:solidFill>
                          <a:srgbClr val="0033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3,2</a:t>
                      </a:r>
                      <a:endParaRPr lang="ru-RU" sz="1600">
                        <a:solidFill>
                          <a:srgbClr val="0033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3,5</a:t>
                      </a:r>
                      <a:endParaRPr lang="ru-RU" sz="1600" dirty="0">
                        <a:solidFill>
                          <a:srgbClr val="0033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54,9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59,3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5289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i="1" dirty="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B</a:t>
                      </a:r>
                      <a:r>
                        <a:rPr lang="ru-RU" sz="1500" b="1" i="1" dirty="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r>
                        <a:rPr lang="en-US" sz="1500" b="1" i="1" dirty="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thuringiensis</a:t>
                      </a:r>
                      <a:r>
                        <a:rPr lang="en-US" sz="1500" b="1" dirty="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G</a:t>
                      </a:r>
                      <a:r>
                        <a:rPr lang="ru-RU" sz="1500" b="1" dirty="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500" dirty="0">
                        <a:solidFill>
                          <a:srgbClr val="0033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969895" algn="ctr"/>
                          <a:tab pos="5940425" algn="r"/>
                        </a:tabLst>
                        <a:defRPr/>
                      </a:pPr>
                      <a:r>
                        <a:rPr lang="en-US" sz="1600" b="0" dirty="0">
                          <a:solidFill>
                            <a:srgbClr val="0033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</a:t>
                      </a:r>
                      <a:r>
                        <a:rPr lang="en-US" sz="1600" b="0" baseline="30000" dirty="0">
                          <a:solidFill>
                            <a:srgbClr val="0033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  <a:endParaRPr lang="ru-RU" sz="1600" b="0" dirty="0">
                        <a:solidFill>
                          <a:srgbClr val="0033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2,5</a:t>
                      </a:r>
                      <a:endParaRPr lang="ru-RU" sz="1600">
                        <a:solidFill>
                          <a:srgbClr val="0033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4,0</a:t>
                      </a:r>
                      <a:endParaRPr lang="ru-RU" sz="1600">
                        <a:solidFill>
                          <a:srgbClr val="0033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5,4</a:t>
                      </a:r>
                      <a:endParaRPr lang="ru-RU" sz="1600">
                        <a:solidFill>
                          <a:srgbClr val="0033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40,5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43,7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37,2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5289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969895" algn="ctr"/>
                          <a:tab pos="5940425" algn="r"/>
                        </a:tabLst>
                        <a:defRPr/>
                      </a:pPr>
                      <a:r>
                        <a:rPr lang="en-US" sz="1500" b="1" i="1" dirty="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B</a:t>
                      </a:r>
                      <a:r>
                        <a:rPr lang="ru-RU" sz="1500" b="1" i="1" dirty="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r>
                        <a:rPr lang="en-US" sz="1500" b="1" i="1" dirty="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thuringiensis</a:t>
                      </a:r>
                      <a:r>
                        <a:rPr lang="en-US" sz="1500" b="1" dirty="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G</a:t>
                      </a:r>
                      <a:r>
                        <a:rPr lang="ru-RU" sz="1500" b="1" dirty="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500" dirty="0">
                        <a:solidFill>
                          <a:srgbClr val="0033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rgbClr val="0033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</a:t>
                      </a:r>
                      <a:r>
                        <a:rPr lang="en-US" sz="1600" b="0" baseline="30000" dirty="0">
                          <a:solidFill>
                            <a:srgbClr val="0033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</a:t>
                      </a:r>
                      <a:endParaRPr lang="ru-RU" b="0" dirty="0">
                        <a:solidFill>
                          <a:srgbClr val="003300"/>
                        </a:solidFill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2,3</a:t>
                      </a:r>
                      <a:endParaRPr lang="ru-RU" sz="1600">
                        <a:solidFill>
                          <a:srgbClr val="0033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3,8</a:t>
                      </a:r>
                      <a:endParaRPr lang="ru-RU" sz="1600">
                        <a:solidFill>
                          <a:srgbClr val="0033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4,7</a:t>
                      </a:r>
                      <a:endParaRPr lang="ru-RU" sz="1600">
                        <a:solidFill>
                          <a:srgbClr val="0033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45,2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46,5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45,3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5289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i="1" dirty="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B</a:t>
                      </a:r>
                      <a:r>
                        <a:rPr lang="ru-RU" sz="1500" b="1" i="1" dirty="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r>
                        <a:rPr lang="en-US" sz="1500" b="1" i="1" dirty="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thuringiensis</a:t>
                      </a:r>
                      <a:r>
                        <a:rPr lang="en-US" sz="1500" b="1" dirty="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G</a:t>
                      </a:r>
                      <a:r>
                        <a:rPr lang="ru-RU" sz="1500" b="1" dirty="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500" dirty="0">
                        <a:solidFill>
                          <a:srgbClr val="0033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969895" algn="ctr"/>
                          <a:tab pos="5940425" algn="r"/>
                        </a:tabLst>
                        <a:defRPr/>
                      </a:pPr>
                      <a:r>
                        <a:rPr lang="en-US" sz="1600" b="0" dirty="0">
                          <a:solidFill>
                            <a:srgbClr val="0033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</a:t>
                      </a:r>
                      <a:r>
                        <a:rPr lang="ru-RU" sz="1600" b="0" baseline="30000" dirty="0">
                          <a:solidFill>
                            <a:srgbClr val="0033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</a:t>
                      </a:r>
                      <a:endParaRPr lang="ru-RU" sz="1600" b="0" dirty="0">
                        <a:solidFill>
                          <a:srgbClr val="0033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4,2</a:t>
                      </a:r>
                      <a:endParaRPr lang="ru-RU" sz="1600">
                        <a:solidFill>
                          <a:srgbClr val="0033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6,7</a:t>
                      </a:r>
                      <a:endParaRPr lang="ru-RU" sz="1600">
                        <a:solidFill>
                          <a:srgbClr val="0033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7,1</a:t>
                      </a:r>
                      <a:endParaRPr lang="ru-RU" sz="1600" dirty="0">
                        <a:solidFill>
                          <a:srgbClr val="0033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52894">
                <a:tc gridSpan="8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>
                          <a:solidFill>
                            <a:srgbClr val="00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НСР</a:t>
                      </a:r>
                      <a:r>
                        <a:rPr lang="ru-RU" sz="1500" baseline="-25000" dirty="0">
                          <a:solidFill>
                            <a:srgbClr val="00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05</a:t>
                      </a:r>
                      <a:r>
                        <a:rPr lang="ru-RU" sz="1500" baseline="0" dirty="0">
                          <a:solidFill>
                            <a:srgbClr val="00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по вариантам = 0,3 ; НСР </a:t>
                      </a:r>
                      <a:r>
                        <a:rPr lang="ru-RU" sz="1500" baseline="-25000" dirty="0">
                          <a:solidFill>
                            <a:srgbClr val="00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05</a:t>
                      </a:r>
                      <a:r>
                        <a:rPr lang="ru-RU" sz="1500" baseline="0" dirty="0">
                          <a:solidFill>
                            <a:srgbClr val="00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по суткам = 0,2</a:t>
                      </a:r>
                      <a:endParaRPr lang="ru-RU" sz="1500" dirty="0">
                        <a:solidFill>
                          <a:srgbClr val="0033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969895" algn="ctr"/>
                          <a:tab pos="5940425" algn="r"/>
                        </a:tabLst>
                        <a:defRPr/>
                      </a:pPr>
                      <a:endParaRPr lang="ru-RU" sz="1600" b="0" dirty="0">
                        <a:solidFill>
                          <a:srgbClr val="0033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endParaRPr lang="ru-RU" sz="1600" b="1" dirty="0">
                        <a:solidFill>
                          <a:srgbClr val="0033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0EF94F-99C4-47F9-AA02-DF67544D28BA}" type="slidenum">
              <a:rPr lang="ru-RU" sz="1600" smtClean="0">
                <a:solidFill>
                  <a:srgbClr val="000000"/>
                </a:solidFill>
              </a:rPr>
              <a:pPr>
                <a:defRPr/>
              </a:pPr>
              <a:t>19</a:t>
            </a:fld>
            <a:endParaRPr lang="ru-RU" sz="1600" dirty="0">
              <a:solidFill>
                <a:srgbClr val="000000"/>
              </a:solidFill>
              <a:latin typeface="Arial Cyr" charset="-5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19113" y="981075"/>
            <a:ext cx="8229600" cy="5400675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ru-RU" sz="2000" dirty="0">
                <a:solidFill>
                  <a:srgbClr val="000000"/>
                </a:solidFill>
              </a:rPr>
              <a:t>Исследования по полифункциональному действию агентов </a:t>
            </a:r>
            <a:r>
              <a:rPr lang="ru-RU" sz="2000" dirty="0" err="1">
                <a:solidFill>
                  <a:srgbClr val="000000"/>
                </a:solidFill>
              </a:rPr>
              <a:t>биоконтроля</a:t>
            </a:r>
            <a:r>
              <a:rPr lang="ru-RU" sz="2000" dirty="0">
                <a:solidFill>
                  <a:srgbClr val="000000"/>
                </a:solidFill>
              </a:rPr>
              <a:t> в защите растений от вредителей и возбудителей болезней требуют постоянного поиска новых штаммов микроорганизмов, составляющих основу потенциальных биопрепаратов. </a:t>
            </a:r>
            <a:endParaRPr lang="ru-RU" sz="2000" dirty="0" smtClean="0">
              <a:solidFill>
                <a:srgbClr val="000000"/>
              </a:solidFill>
            </a:endParaRPr>
          </a:p>
          <a:p>
            <a:pPr algn="just">
              <a:lnSpc>
                <a:spcPct val="150000"/>
              </a:lnSpc>
              <a:buNone/>
            </a:pPr>
            <a:endParaRPr lang="ru-RU" sz="1200" dirty="0">
              <a:solidFill>
                <a:srgbClr val="00000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ru-RU" sz="2000" dirty="0">
                <a:solidFill>
                  <a:srgbClr val="000000"/>
                </a:solidFill>
              </a:rPr>
              <a:t>Представляет интерес проверка активности штаммов, выделенных в условиях Краснодарского края, в географически удаленной местности, отличающейся климатическими условиями.  </a:t>
            </a:r>
          </a:p>
          <a:p>
            <a:pPr algn="just">
              <a:lnSpc>
                <a:spcPct val="150000"/>
              </a:lnSpc>
            </a:pPr>
            <a:endParaRPr lang="ru-RU" sz="2000" dirty="0">
              <a:solidFill>
                <a:srgbClr val="000000"/>
              </a:solidFill>
            </a:endParaRPr>
          </a:p>
          <a:p>
            <a:pPr algn="just">
              <a:buNone/>
            </a:pPr>
            <a:endParaRPr lang="ru-RU" sz="2000" dirty="0">
              <a:solidFill>
                <a:srgbClr val="FF0000"/>
              </a:solidFill>
            </a:endParaRP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2000" dirty="0">
              <a:solidFill>
                <a:srgbClr val="000000"/>
              </a:solidFill>
            </a:endParaRPr>
          </a:p>
        </p:txBody>
      </p:sp>
      <p:sp>
        <p:nvSpPr>
          <p:cNvPr id="99333" name="Rectangle 5"/>
          <p:cNvSpPr>
            <a:spLocks noGrp="1" noChangeArrowheads="1"/>
          </p:cNvSpPr>
          <p:nvPr>
            <p:ph type="title"/>
          </p:nvPr>
        </p:nvSpPr>
        <p:spPr>
          <a:xfrm>
            <a:off x="539750" y="188913"/>
            <a:ext cx="8229600" cy="503237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b="1" dirty="0">
                <a:solidFill>
                  <a:srgbClr val="000000"/>
                </a:solidFill>
              </a:rPr>
              <a:t>Актуальность проблемы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3D4BB2-E1C8-4FDD-9E55-868EFD9A0C25}" type="slidenum">
              <a:rPr lang="ru-RU" sz="1600" smtClean="0">
                <a:solidFill>
                  <a:srgbClr val="000000"/>
                </a:solidFill>
              </a:rPr>
              <a:pPr>
                <a:defRPr/>
              </a:pPr>
              <a:t>2</a:t>
            </a:fld>
            <a:endParaRPr lang="ru-RU" sz="1600" dirty="0">
              <a:solidFill>
                <a:srgbClr val="000000"/>
              </a:solidFill>
              <a:latin typeface="Arial Cyr" charset="-52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94B0D0-3E89-4D50-A180-CFC8DAB3F3CF}" type="slidenum">
              <a:rPr lang="ru-RU" sz="1600" b="1" smtClean="0">
                <a:solidFill>
                  <a:srgbClr val="000000"/>
                </a:solidFill>
              </a:rPr>
              <a:pPr>
                <a:defRPr/>
              </a:pPr>
              <a:t>20</a:t>
            </a:fld>
            <a:endParaRPr lang="ru-RU" sz="1600" b="1" dirty="0">
              <a:solidFill>
                <a:srgbClr val="000000"/>
              </a:solidFill>
              <a:latin typeface="Arial Cyr" charset="-5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2555612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dirty="0"/>
              <a:t>1</a:t>
            </a:r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7757640" y="2132856"/>
            <a:ext cx="990824" cy="422756"/>
          </a:xfrm>
          <a:prstGeom prst="rect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64793" y="3334305"/>
            <a:ext cx="32965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000000"/>
                </a:solidFill>
              </a:rPr>
              <a:t>10</a:t>
            </a:r>
            <a:r>
              <a:rPr lang="ru-RU" sz="1600" b="1" baseline="30000" dirty="0">
                <a:solidFill>
                  <a:srgbClr val="000000"/>
                </a:solidFill>
              </a:rPr>
              <a:t>5 </a:t>
            </a:r>
            <a:r>
              <a:rPr lang="ru-RU" sz="1600" b="1" dirty="0">
                <a:solidFill>
                  <a:srgbClr val="000000"/>
                </a:solidFill>
              </a:rPr>
              <a:t>КОЕ/мл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436052" y="3426453"/>
            <a:ext cx="29461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000000"/>
                </a:solidFill>
              </a:rPr>
              <a:t>10</a:t>
            </a:r>
            <a:r>
              <a:rPr lang="ru-RU" sz="1600" b="1" baseline="30000" dirty="0">
                <a:solidFill>
                  <a:srgbClr val="000000"/>
                </a:solidFill>
              </a:rPr>
              <a:t>6 </a:t>
            </a:r>
            <a:r>
              <a:rPr lang="ru-RU" sz="1600" b="1" dirty="0">
                <a:solidFill>
                  <a:srgbClr val="000000"/>
                </a:solidFill>
              </a:rPr>
              <a:t>КОЕ/мл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716921" y="6474822"/>
            <a:ext cx="17922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000000"/>
                </a:solidFill>
              </a:rPr>
              <a:t>Контроль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508104" y="6525344"/>
            <a:ext cx="23762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000000"/>
                </a:solidFill>
              </a:rPr>
              <a:t>10</a:t>
            </a:r>
            <a:r>
              <a:rPr lang="ru-RU" sz="1600" b="1" baseline="30000" dirty="0">
                <a:solidFill>
                  <a:srgbClr val="000000"/>
                </a:solidFill>
              </a:rPr>
              <a:t>7</a:t>
            </a:r>
            <a:r>
              <a:rPr lang="ru-RU" sz="1600" b="1" dirty="0">
                <a:solidFill>
                  <a:srgbClr val="000000"/>
                </a:solidFill>
              </a:rPr>
              <a:t> КОЕ/мл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00100" y="0"/>
            <a:ext cx="75009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b="1" dirty="0">
                <a:solidFill>
                  <a:srgbClr val="000000"/>
                </a:solidFill>
              </a:rPr>
              <a:t>Влияние </a:t>
            </a:r>
            <a:r>
              <a:rPr lang="en-US" sz="1800" b="1" i="1" dirty="0">
                <a:solidFill>
                  <a:srgbClr val="000000"/>
                </a:solidFill>
              </a:rPr>
              <a:t>B. thuringiensis G1 </a:t>
            </a:r>
            <a:r>
              <a:rPr lang="ru-RU" sz="1800" b="1" dirty="0">
                <a:solidFill>
                  <a:srgbClr val="000000"/>
                </a:solidFill>
              </a:rPr>
              <a:t>в концентрациях </a:t>
            </a:r>
            <a:endParaRPr lang="en-US" sz="1800" b="1" dirty="0">
              <a:solidFill>
                <a:srgbClr val="000000"/>
              </a:solidFill>
            </a:endParaRPr>
          </a:p>
          <a:p>
            <a:pPr algn="ctr"/>
            <a:r>
              <a:rPr lang="ru-RU" sz="1800" b="1" dirty="0">
                <a:solidFill>
                  <a:srgbClr val="000000"/>
                </a:solidFill>
              </a:rPr>
              <a:t>10</a:t>
            </a:r>
            <a:r>
              <a:rPr lang="ru-RU" sz="1800" b="1" baseline="30000" dirty="0">
                <a:solidFill>
                  <a:srgbClr val="000000"/>
                </a:solidFill>
              </a:rPr>
              <a:t>5</a:t>
            </a:r>
            <a:r>
              <a:rPr lang="ru-RU" sz="1800" b="1" dirty="0">
                <a:solidFill>
                  <a:srgbClr val="000000"/>
                </a:solidFill>
              </a:rPr>
              <a:t>-10</a:t>
            </a:r>
            <a:r>
              <a:rPr lang="ru-RU" sz="1800" b="1" baseline="30000" dirty="0">
                <a:solidFill>
                  <a:srgbClr val="000000"/>
                </a:solidFill>
              </a:rPr>
              <a:t>7</a:t>
            </a:r>
            <a:r>
              <a:rPr lang="ru-RU" sz="1800" b="1" dirty="0">
                <a:solidFill>
                  <a:srgbClr val="000000"/>
                </a:solidFill>
              </a:rPr>
              <a:t> КОЕ/мл на рост гриба</a:t>
            </a:r>
            <a:r>
              <a:rPr lang="en-US" sz="1800" b="1" dirty="0"/>
              <a:t> </a:t>
            </a:r>
            <a:r>
              <a:rPr lang="en-US" sz="1800" b="1" i="1" dirty="0" err="1">
                <a:solidFill>
                  <a:srgbClr val="000000"/>
                </a:solidFill>
              </a:rPr>
              <a:t>F.oxysporum</a:t>
            </a:r>
            <a:endParaRPr lang="ru-RU" sz="1800" i="1" dirty="0">
              <a:solidFill>
                <a:srgbClr val="000000"/>
              </a:solidFill>
            </a:endParaRPr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1547664" y="558427"/>
            <a:ext cx="2854948" cy="280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1547664" y="3730592"/>
            <a:ext cx="2946031" cy="284175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5944095" y="677163"/>
            <a:ext cx="2577211" cy="2601424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5703968" y="3995494"/>
            <a:ext cx="2613015" cy="243655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563917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94B0D0-3E89-4D50-A180-CFC8DAB3F3CF}" type="slidenum">
              <a:rPr lang="ru-RU" sz="1600" b="1" smtClean="0">
                <a:solidFill>
                  <a:srgbClr val="000000"/>
                </a:solidFill>
              </a:rPr>
              <a:pPr>
                <a:defRPr/>
              </a:pPr>
              <a:t>21</a:t>
            </a:fld>
            <a:endParaRPr lang="ru-RU" sz="1600" b="1" dirty="0">
              <a:solidFill>
                <a:srgbClr val="000000"/>
              </a:solidFill>
              <a:latin typeface="Arial Cyr" charset="-5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2555612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dirty="0"/>
              <a:t>1</a:t>
            </a:r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7757640" y="2132856"/>
            <a:ext cx="990824" cy="422756"/>
          </a:xfrm>
          <a:prstGeom prst="rect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64793" y="3334305"/>
            <a:ext cx="32965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000000"/>
                </a:solidFill>
              </a:rPr>
              <a:t>10</a:t>
            </a:r>
            <a:r>
              <a:rPr lang="ru-RU" sz="1600" b="1" baseline="30000" dirty="0">
                <a:solidFill>
                  <a:srgbClr val="000000"/>
                </a:solidFill>
              </a:rPr>
              <a:t>5 </a:t>
            </a:r>
            <a:r>
              <a:rPr lang="ru-RU" sz="1600" b="1" dirty="0">
                <a:solidFill>
                  <a:srgbClr val="000000"/>
                </a:solidFill>
              </a:rPr>
              <a:t>КОЕ/мл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436052" y="3426453"/>
            <a:ext cx="29461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000000"/>
                </a:solidFill>
              </a:rPr>
              <a:t>10</a:t>
            </a:r>
            <a:r>
              <a:rPr lang="ru-RU" sz="1600" b="1" baseline="30000" dirty="0">
                <a:solidFill>
                  <a:srgbClr val="000000"/>
                </a:solidFill>
              </a:rPr>
              <a:t>6 </a:t>
            </a:r>
            <a:r>
              <a:rPr lang="ru-RU" sz="1600" b="1" dirty="0">
                <a:solidFill>
                  <a:srgbClr val="000000"/>
                </a:solidFill>
              </a:rPr>
              <a:t>КОЕ/мл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716921" y="6474822"/>
            <a:ext cx="17922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000000"/>
                </a:solidFill>
              </a:rPr>
              <a:t>Контроль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627296" y="6403070"/>
            <a:ext cx="23762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000000"/>
                </a:solidFill>
              </a:rPr>
              <a:t>10</a:t>
            </a:r>
            <a:r>
              <a:rPr lang="ru-RU" sz="1600" b="1" baseline="30000" dirty="0">
                <a:solidFill>
                  <a:srgbClr val="000000"/>
                </a:solidFill>
              </a:rPr>
              <a:t>7</a:t>
            </a:r>
            <a:r>
              <a:rPr lang="ru-RU" sz="1600" b="1" dirty="0">
                <a:solidFill>
                  <a:srgbClr val="000000"/>
                </a:solidFill>
              </a:rPr>
              <a:t> КОЕ/мл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00100" y="0"/>
            <a:ext cx="75009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b="1" dirty="0">
                <a:solidFill>
                  <a:srgbClr val="000000"/>
                </a:solidFill>
              </a:rPr>
              <a:t>Влияние </a:t>
            </a:r>
            <a:r>
              <a:rPr lang="en-US" sz="1800" b="1" i="1" dirty="0">
                <a:solidFill>
                  <a:srgbClr val="000000"/>
                </a:solidFill>
              </a:rPr>
              <a:t>B. thuringiensis G2 </a:t>
            </a:r>
            <a:r>
              <a:rPr lang="ru-RU" sz="1800" b="1" dirty="0">
                <a:solidFill>
                  <a:srgbClr val="000000"/>
                </a:solidFill>
              </a:rPr>
              <a:t>в концентрациях </a:t>
            </a:r>
            <a:endParaRPr lang="en-US" sz="1800" b="1" dirty="0">
              <a:solidFill>
                <a:srgbClr val="000000"/>
              </a:solidFill>
            </a:endParaRPr>
          </a:p>
          <a:p>
            <a:pPr algn="ctr"/>
            <a:r>
              <a:rPr lang="ru-RU" sz="1800" b="1" dirty="0">
                <a:solidFill>
                  <a:srgbClr val="000000"/>
                </a:solidFill>
              </a:rPr>
              <a:t>10</a:t>
            </a:r>
            <a:r>
              <a:rPr lang="ru-RU" sz="1800" b="1" baseline="30000" dirty="0">
                <a:solidFill>
                  <a:srgbClr val="000000"/>
                </a:solidFill>
              </a:rPr>
              <a:t>5</a:t>
            </a:r>
            <a:r>
              <a:rPr lang="ru-RU" sz="1800" b="1" dirty="0">
                <a:solidFill>
                  <a:srgbClr val="000000"/>
                </a:solidFill>
              </a:rPr>
              <a:t>-10</a:t>
            </a:r>
            <a:r>
              <a:rPr lang="ru-RU" sz="1800" b="1" baseline="30000" dirty="0">
                <a:solidFill>
                  <a:srgbClr val="000000"/>
                </a:solidFill>
              </a:rPr>
              <a:t>7</a:t>
            </a:r>
            <a:r>
              <a:rPr lang="ru-RU" sz="1800" b="1" dirty="0">
                <a:solidFill>
                  <a:srgbClr val="000000"/>
                </a:solidFill>
              </a:rPr>
              <a:t> КОЕ/мл на рост гриба</a:t>
            </a:r>
            <a:r>
              <a:rPr lang="en-US" sz="1800" b="1" dirty="0"/>
              <a:t> </a:t>
            </a:r>
            <a:r>
              <a:rPr lang="en-US" sz="1800" b="1" i="1" dirty="0" err="1">
                <a:solidFill>
                  <a:srgbClr val="000000"/>
                </a:solidFill>
              </a:rPr>
              <a:t>F.oxysporum</a:t>
            </a:r>
            <a:endParaRPr lang="ru-RU" sz="1800" i="1" dirty="0">
              <a:solidFill>
                <a:srgbClr val="0000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1547664" y="3730592"/>
            <a:ext cx="2946031" cy="284175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1547664" y="646331"/>
            <a:ext cx="2779035" cy="268568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5627296" y="740994"/>
            <a:ext cx="2645905" cy="259331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5868142" y="3765007"/>
            <a:ext cx="2631289" cy="253315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266648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94B0D0-3E89-4D50-A180-CFC8DAB3F3CF}" type="slidenum">
              <a:rPr lang="ru-RU" sz="1600" b="1" smtClean="0">
                <a:solidFill>
                  <a:srgbClr val="000000"/>
                </a:solidFill>
              </a:rPr>
              <a:pPr>
                <a:defRPr/>
              </a:pPr>
              <a:t>22</a:t>
            </a:fld>
            <a:endParaRPr lang="ru-RU" sz="1600" b="1" dirty="0">
              <a:solidFill>
                <a:srgbClr val="000000"/>
              </a:solidFill>
              <a:latin typeface="Arial Cyr" charset="-5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2555612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dirty="0"/>
              <a:t>1</a:t>
            </a:r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7757640" y="2132856"/>
            <a:ext cx="990824" cy="422756"/>
          </a:xfrm>
          <a:prstGeom prst="rect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64793" y="3334305"/>
            <a:ext cx="32965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000000"/>
                </a:solidFill>
              </a:rPr>
              <a:t>10</a:t>
            </a:r>
            <a:r>
              <a:rPr lang="ru-RU" sz="1600" b="1" baseline="30000" dirty="0">
                <a:solidFill>
                  <a:srgbClr val="000000"/>
                </a:solidFill>
              </a:rPr>
              <a:t>5 </a:t>
            </a:r>
            <a:r>
              <a:rPr lang="ru-RU" sz="1600" b="1" dirty="0">
                <a:solidFill>
                  <a:srgbClr val="000000"/>
                </a:solidFill>
              </a:rPr>
              <a:t>КОЕ/мл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436052" y="3357821"/>
            <a:ext cx="29461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000000"/>
                </a:solidFill>
              </a:rPr>
              <a:t>10</a:t>
            </a:r>
            <a:r>
              <a:rPr lang="ru-RU" sz="1600" b="1" baseline="30000" dirty="0">
                <a:solidFill>
                  <a:srgbClr val="000000"/>
                </a:solidFill>
              </a:rPr>
              <a:t>6 </a:t>
            </a:r>
            <a:r>
              <a:rPr lang="ru-RU" sz="1600" b="1" dirty="0">
                <a:solidFill>
                  <a:srgbClr val="000000"/>
                </a:solidFill>
              </a:rPr>
              <a:t>КОЕ/мл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716921" y="6474822"/>
            <a:ext cx="17922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000000"/>
                </a:solidFill>
              </a:rPr>
              <a:t>Контроль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508104" y="6525344"/>
            <a:ext cx="23762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000000"/>
                </a:solidFill>
              </a:rPr>
              <a:t>10</a:t>
            </a:r>
            <a:r>
              <a:rPr lang="ru-RU" sz="1600" b="1" baseline="30000" dirty="0">
                <a:solidFill>
                  <a:srgbClr val="000000"/>
                </a:solidFill>
              </a:rPr>
              <a:t>7</a:t>
            </a:r>
            <a:r>
              <a:rPr lang="ru-RU" sz="1600" b="1" dirty="0">
                <a:solidFill>
                  <a:srgbClr val="000000"/>
                </a:solidFill>
              </a:rPr>
              <a:t> КОЕ/мл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00100" y="0"/>
            <a:ext cx="75009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b="1" dirty="0">
                <a:solidFill>
                  <a:srgbClr val="000000"/>
                </a:solidFill>
              </a:rPr>
              <a:t>Влияние </a:t>
            </a:r>
            <a:r>
              <a:rPr lang="en-US" sz="1800" b="1" i="1" dirty="0">
                <a:solidFill>
                  <a:srgbClr val="000000"/>
                </a:solidFill>
              </a:rPr>
              <a:t>B. thuringiensis G3 </a:t>
            </a:r>
            <a:r>
              <a:rPr lang="ru-RU" sz="1800" b="1" dirty="0">
                <a:solidFill>
                  <a:srgbClr val="000000"/>
                </a:solidFill>
              </a:rPr>
              <a:t>в концентрациях </a:t>
            </a:r>
            <a:endParaRPr lang="en-US" sz="1800" b="1" dirty="0">
              <a:solidFill>
                <a:srgbClr val="000000"/>
              </a:solidFill>
            </a:endParaRPr>
          </a:p>
          <a:p>
            <a:pPr algn="ctr"/>
            <a:r>
              <a:rPr lang="ru-RU" sz="1800" b="1" dirty="0">
                <a:solidFill>
                  <a:srgbClr val="000000"/>
                </a:solidFill>
              </a:rPr>
              <a:t>10</a:t>
            </a:r>
            <a:r>
              <a:rPr lang="ru-RU" sz="1800" b="1" baseline="30000" dirty="0">
                <a:solidFill>
                  <a:srgbClr val="000000"/>
                </a:solidFill>
              </a:rPr>
              <a:t>5</a:t>
            </a:r>
            <a:r>
              <a:rPr lang="ru-RU" sz="1800" b="1" dirty="0">
                <a:solidFill>
                  <a:srgbClr val="000000"/>
                </a:solidFill>
              </a:rPr>
              <a:t>-10</a:t>
            </a:r>
            <a:r>
              <a:rPr lang="ru-RU" sz="1800" b="1" baseline="30000" dirty="0">
                <a:solidFill>
                  <a:srgbClr val="000000"/>
                </a:solidFill>
              </a:rPr>
              <a:t>7</a:t>
            </a:r>
            <a:r>
              <a:rPr lang="ru-RU" sz="1800" b="1" dirty="0">
                <a:solidFill>
                  <a:srgbClr val="000000"/>
                </a:solidFill>
              </a:rPr>
              <a:t> КОЕ/мл на рост гриба</a:t>
            </a:r>
            <a:r>
              <a:rPr lang="en-US" sz="1800" b="1" dirty="0"/>
              <a:t> </a:t>
            </a:r>
            <a:r>
              <a:rPr lang="en-US" sz="1800" b="1" i="1" dirty="0" err="1">
                <a:solidFill>
                  <a:srgbClr val="000000"/>
                </a:solidFill>
              </a:rPr>
              <a:t>F.oxysporum</a:t>
            </a:r>
            <a:endParaRPr lang="ru-RU" sz="1800" i="1" dirty="0">
              <a:solidFill>
                <a:srgbClr val="0000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1716921" y="3893859"/>
            <a:ext cx="2776774" cy="267848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1716921" y="721215"/>
            <a:ext cx="2704162" cy="261308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5619520" y="803767"/>
            <a:ext cx="2630286" cy="255405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5619520" y="3825034"/>
            <a:ext cx="2635831" cy="266839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266648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431800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b="1" dirty="0">
                <a:solidFill>
                  <a:srgbClr val="33CC33"/>
                </a:solidFill>
              </a:rPr>
              <a:t>ЗАКЛЮЧЕНИЕ</a:t>
            </a:r>
            <a:endParaRPr lang="ru-RU" sz="2400" b="1" dirty="0">
              <a:solidFill>
                <a:srgbClr val="33CC33"/>
              </a:solidFill>
              <a:latin typeface="Tahoma Cyr" charset="-52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="" xmlns:p14="http://schemas.microsoft.com/office/powerpoint/2010/main" val="2919580641"/>
              </p:ext>
            </p:extLst>
          </p:nvPr>
        </p:nvGraphicFramePr>
        <p:xfrm>
          <a:off x="285720" y="571481"/>
          <a:ext cx="8643998" cy="51435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858016" y="6215082"/>
            <a:ext cx="2133600" cy="476250"/>
          </a:xfrm>
        </p:spPr>
        <p:txBody>
          <a:bodyPr/>
          <a:lstStyle/>
          <a:p>
            <a:pPr>
              <a:defRPr/>
            </a:pPr>
            <a:r>
              <a:rPr lang="ru-RU" sz="1800" b="1" dirty="0" smtClean="0">
                <a:solidFill>
                  <a:srgbClr val="000000"/>
                </a:solidFill>
              </a:rPr>
              <a:t>23</a:t>
            </a:r>
            <a:endParaRPr lang="ru-RU" sz="1800" b="1" dirty="0">
              <a:solidFill>
                <a:srgbClr val="000000"/>
              </a:solidFill>
              <a:latin typeface="Arial Cyr" charset="-52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ÐÐ°ÑÑÐ¸Ð½ÐºÐ¸ Ð¿Ð¾ Ð·Ð°Ð¿ÑÐ¾ÑÑ Ð¾Ð³Ð½ÐµÐ²ÐºÐ° Ð½Ð° ÑÐ¼Ð¾ÑÐ¾Ð´Ð¸Ð½Ðµ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60648"/>
            <a:ext cx="2676525" cy="17049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2239221" y="3554288"/>
            <a:ext cx="4286248" cy="577848"/>
          </a:xfrm>
        </p:spPr>
        <p:txBody>
          <a:bodyPr/>
          <a:lstStyle/>
          <a:p>
            <a:pPr algn="l" eaLnBrk="1" hangingPunct="1">
              <a:defRPr/>
            </a:pPr>
            <a:r>
              <a:rPr lang="ru-RU" sz="2400" b="1" i="1" u="sng" dirty="0">
                <a:solidFill>
                  <a:srgbClr val="FF6600"/>
                </a:solidFill>
              </a:rPr>
              <a:t>Благодарю за внимание!</a:t>
            </a:r>
            <a:endParaRPr lang="ru-RU" sz="2400" b="1" i="1" u="sng" dirty="0">
              <a:solidFill>
                <a:srgbClr val="FF6600"/>
              </a:solidFill>
              <a:latin typeface="Tahoma Cyr" charset="-52"/>
            </a:endParaRPr>
          </a:p>
        </p:txBody>
      </p:sp>
      <p:sp>
        <p:nvSpPr>
          <p:cNvPr id="16390" name="Text Box 28"/>
          <p:cNvSpPr txBox="1">
            <a:spLocks noChangeArrowheads="1"/>
          </p:cNvSpPr>
          <p:nvPr/>
        </p:nvSpPr>
        <p:spPr bwMode="auto">
          <a:xfrm>
            <a:off x="8459788" y="6381750"/>
            <a:ext cx="576262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1800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06D229-D311-475C-8BA8-489F82E1AB6B}" type="slidenum">
              <a:rPr lang="ru-RU" sz="1800" b="1" smtClean="0">
                <a:solidFill>
                  <a:srgbClr val="000000"/>
                </a:solidFill>
              </a:rPr>
              <a:pPr>
                <a:defRPr/>
              </a:pPr>
              <a:t>24</a:t>
            </a:fld>
            <a:endParaRPr lang="ru-RU" sz="1800" b="1" dirty="0">
              <a:solidFill>
                <a:srgbClr val="000000"/>
              </a:solidFill>
              <a:latin typeface="Arial Cyr" charset="-52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3738590" cy="2803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http://profermu.com/wp-content/uploads/2017/01/Kry-zhovnikovaya-ognevka-600x370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653532"/>
            <a:ext cx="3063338" cy="188905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7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748848" y="4166525"/>
            <a:ext cx="2231301" cy="2108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2980149" y="4384640"/>
            <a:ext cx="2163937" cy="2363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5171136" y="4071939"/>
            <a:ext cx="2412755" cy="232735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3" y="296558"/>
            <a:ext cx="8062417" cy="1846558"/>
          </a:xfrm>
        </p:spPr>
        <p:txBody>
          <a:bodyPr/>
          <a:lstStyle/>
          <a:p>
            <a:pPr marL="3048000" indent="-3048000" algn="l" eaLnBrk="1" hangingPunct="1">
              <a:defRPr/>
            </a:pPr>
            <a:r>
              <a:rPr lang="ru-RU" sz="2400" b="1" dirty="0">
                <a:solidFill>
                  <a:srgbClr val="FF6600"/>
                </a:solidFill>
              </a:rPr>
              <a:t>Цель исследований</a:t>
            </a:r>
            <a:r>
              <a:rPr lang="ru-RU" sz="2000" b="1" dirty="0">
                <a:solidFill>
                  <a:srgbClr val="FF6600"/>
                </a:solidFill>
              </a:rPr>
              <a:t>:</a:t>
            </a:r>
            <a:r>
              <a:rPr lang="ru-RU" sz="2000" b="1" dirty="0"/>
              <a:t> </a:t>
            </a:r>
            <a:r>
              <a:rPr lang="ru-RU" sz="2000" dirty="0">
                <a:solidFill>
                  <a:srgbClr val="000000"/>
                </a:solidFill>
              </a:rPr>
              <a:t>изучить энтомопатогенные  и </a:t>
            </a:r>
            <a:r>
              <a:rPr lang="ru-RU" sz="2000" dirty="0" err="1">
                <a:solidFill>
                  <a:srgbClr val="000000"/>
                </a:solidFill>
              </a:rPr>
              <a:t>антифунгальные</a:t>
            </a:r>
            <a:r>
              <a:rPr lang="ru-RU" sz="2000" dirty="0">
                <a:solidFill>
                  <a:srgbClr val="000000"/>
                </a:solidFill>
              </a:rPr>
              <a:t> свойства новых штаммов бактерий </a:t>
            </a:r>
            <a:r>
              <a:rPr lang="en-US" sz="2000" i="1" dirty="0">
                <a:solidFill>
                  <a:srgbClr val="000000"/>
                </a:solidFill>
              </a:rPr>
              <a:t>Bacillus</a:t>
            </a:r>
            <a:r>
              <a:rPr lang="ru-RU" sz="2000" i="1" dirty="0">
                <a:solidFill>
                  <a:srgbClr val="000000"/>
                </a:solidFill>
              </a:rPr>
              <a:t> </a:t>
            </a:r>
            <a:r>
              <a:rPr lang="en-US" sz="2000" i="1" dirty="0">
                <a:solidFill>
                  <a:srgbClr val="000000"/>
                </a:solidFill>
              </a:rPr>
              <a:t> thuringiensis </a:t>
            </a:r>
            <a:r>
              <a:rPr lang="ru-RU" sz="2000" dirty="0">
                <a:solidFill>
                  <a:srgbClr val="000000"/>
                </a:solidFill>
              </a:rPr>
              <a:t>в отношении вредных организмов на ягодных культурах</a:t>
            </a:r>
            <a:br>
              <a:rPr lang="ru-RU" sz="2000" dirty="0">
                <a:solidFill>
                  <a:srgbClr val="000000"/>
                </a:solidFill>
              </a:rPr>
            </a:br>
            <a:endParaRPr lang="ru-RU" sz="2000" dirty="0">
              <a:solidFill>
                <a:srgbClr val="000000"/>
              </a:solidFill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7158" y="2714620"/>
            <a:ext cx="8466878" cy="3427715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None/>
              <a:defRPr/>
            </a:pPr>
            <a:r>
              <a:rPr lang="ru-RU" sz="2400" dirty="0">
                <a:solidFill>
                  <a:srgbClr val="003300"/>
                </a:solidFill>
              </a:rPr>
              <a:t>1</a:t>
            </a:r>
            <a:r>
              <a:rPr lang="ru-RU" sz="1800" dirty="0">
                <a:solidFill>
                  <a:srgbClr val="003300"/>
                </a:solidFill>
              </a:rPr>
              <a:t>. </a:t>
            </a:r>
            <a:r>
              <a:rPr lang="ru-RU" sz="2000" dirty="0">
                <a:solidFill>
                  <a:srgbClr val="000204"/>
                </a:solidFill>
              </a:rPr>
              <a:t>Оценить энтомопатогенное влияние трех штаммов 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smtClean="0">
                <a:solidFill>
                  <a:srgbClr val="000000"/>
                </a:solidFill>
              </a:rPr>
              <a:t>                        </a:t>
            </a:r>
            <a:r>
              <a:rPr lang="en-US" sz="2000" i="1" dirty="0" smtClean="0">
                <a:solidFill>
                  <a:srgbClr val="000000"/>
                </a:solidFill>
              </a:rPr>
              <a:t>Bacillus  </a:t>
            </a:r>
            <a:r>
              <a:rPr lang="en-US" sz="2000" i="1" dirty="0">
                <a:solidFill>
                  <a:srgbClr val="000000"/>
                </a:solidFill>
              </a:rPr>
              <a:t>thuringiensis</a:t>
            </a:r>
            <a:r>
              <a:rPr lang="ru-RU" sz="2000" i="1" dirty="0">
                <a:solidFill>
                  <a:srgbClr val="000000"/>
                </a:solidFill>
              </a:rPr>
              <a:t>,  </a:t>
            </a:r>
            <a:r>
              <a:rPr lang="ru-RU" sz="2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их эффективность</a:t>
            </a:r>
            <a:r>
              <a:rPr lang="en-US" sz="2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>
                <a:solidFill>
                  <a:srgbClr val="000000"/>
                </a:solidFill>
              </a:rPr>
              <a:t>против  вредителей смородины: крыжовниковой огневки и </a:t>
            </a:r>
            <a:r>
              <a:rPr lang="ru-RU" sz="2000" dirty="0" err="1">
                <a:solidFill>
                  <a:srgbClr val="000000"/>
                </a:solidFill>
              </a:rPr>
              <a:t>побеговой</a:t>
            </a:r>
            <a:r>
              <a:rPr lang="ru-RU" sz="2000" dirty="0">
                <a:solidFill>
                  <a:srgbClr val="000000"/>
                </a:solidFill>
              </a:rPr>
              <a:t> тли в модельных экспериментах;</a:t>
            </a:r>
          </a:p>
          <a:p>
            <a:pPr marL="609600" indent="-609600" eaLnBrk="1" hangingPunct="1">
              <a:lnSpc>
                <a:spcPct val="90000"/>
              </a:lnSpc>
              <a:buNone/>
              <a:defRPr/>
            </a:pPr>
            <a:endParaRPr lang="ru-RU" sz="2000" dirty="0">
              <a:solidFill>
                <a:srgbClr val="000000"/>
              </a:solidFill>
            </a:endParaRPr>
          </a:p>
          <a:p>
            <a:pPr marL="609600" indent="-609600" algn="just" eaLnBrk="1" hangingPunct="1">
              <a:lnSpc>
                <a:spcPct val="90000"/>
              </a:lnSpc>
              <a:buNone/>
              <a:defRPr/>
            </a:pPr>
            <a:r>
              <a:rPr lang="ru-RU" sz="2000" dirty="0">
                <a:solidFill>
                  <a:srgbClr val="000204"/>
                </a:solidFill>
              </a:rPr>
              <a:t>2. </a:t>
            </a:r>
            <a:r>
              <a:rPr lang="ru-RU" sz="2000" dirty="0">
                <a:solidFill>
                  <a:srgbClr val="003300"/>
                </a:solidFill>
              </a:rPr>
              <a:t>Изучить </a:t>
            </a:r>
            <a:r>
              <a:rPr lang="ru-RU" sz="2000" dirty="0" err="1">
                <a:solidFill>
                  <a:srgbClr val="003300"/>
                </a:solidFill>
              </a:rPr>
              <a:t>антифунгальные</a:t>
            </a:r>
            <a:r>
              <a:rPr lang="ru-RU" sz="2000" dirty="0">
                <a:solidFill>
                  <a:srgbClr val="003300"/>
                </a:solidFill>
              </a:rPr>
              <a:t> свойства новых штаммов </a:t>
            </a:r>
            <a:r>
              <a:rPr lang="ru-RU" sz="2000" dirty="0" smtClean="0">
                <a:solidFill>
                  <a:srgbClr val="003300"/>
                </a:solidFill>
              </a:rPr>
              <a:t>                         </a:t>
            </a:r>
            <a:r>
              <a:rPr lang="en-US" sz="2000" i="1" dirty="0" smtClean="0">
                <a:solidFill>
                  <a:srgbClr val="000000"/>
                </a:solidFill>
              </a:rPr>
              <a:t>Bacillus</a:t>
            </a:r>
            <a:r>
              <a:rPr lang="ru-RU" sz="2000" i="1" dirty="0" smtClean="0">
                <a:solidFill>
                  <a:srgbClr val="000000"/>
                </a:solidFill>
              </a:rPr>
              <a:t> </a:t>
            </a:r>
            <a:r>
              <a:rPr lang="en-US" sz="2000" i="1" dirty="0" smtClean="0">
                <a:solidFill>
                  <a:srgbClr val="000000"/>
                </a:solidFill>
              </a:rPr>
              <a:t> </a:t>
            </a:r>
            <a:r>
              <a:rPr lang="en-US" sz="2000" i="1" dirty="0">
                <a:solidFill>
                  <a:srgbClr val="000000"/>
                </a:solidFill>
              </a:rPr>
              <a:t>thuringiensis</a:t>
            </a:r>
            <a:r>
              <a:rPr lang="ru-RU" sz="2000" dirty="0">
                <a:solidFill>
                  <a:srgbClr val="003300"/>
                </a:solidFill>
              </a:rPr>
              <a:t>  в отношении сибирских штаммов фитопатогенных</a:t>
            </a:r>
            <a:r>
              <a:rPr lang="ru-RU" sz="2000" i="1" dirty="0">
                <a:solidFill>
                  <a:srgbClr val="003300"/>
                </a:solidFill>
              </a:rPr>
              <a:t> </a:t>
            </a:r>
            <a:r>
              <a:rPr lang="ru-RU" sz="2000" dirty="0">
                <a:solidFill>
                  <a:srgbClr val="003300"/>
                </a:solidFill>
              </a:rPr>
              <a:t>грибов</a:t>
            </a:r>
            <a:r>
              <a:rPr lang="en-US" sz="2000" dirty="0">
                <a:solidFill>
                  <a:srgbClr val="003300"/>
                </a:solidFill>
              </a:rPr>
              <a:t> </a:t>
            </a:r>
            <a:r>
              <a:rPr lang="ru-RU" sz="2000" dirty="0">
                <a:solidFill>
                  <a:srgbClr val="003300"/>
                </a:solidFill>
              </a:rPr>
              <a:t>  </a:t>
            </a:r>
            <a:r>
              <a:rPr lang="en-US" sz="2000" i="1" dirty="0">
                <a:solidFill>
                  <a:srgbClr val="003300"/>
                </a:solidFill>
              </a:rPr>
              <a:t>in vitro</a:t>
            </a:r>
            <a:r>
              <a:rPr lang="ru-RU" sz="2000" i="1" dirty="0">
                <a:solidFill>
                  <a:srgbClr val="003300"/>
                </a:solidFill>
              </a:rPr>
              <a:t>.</a:t>
            </a:r>
            <a:endParaRPr lang="ru-RU" sz="2000" dirty="0">
              <a:solidFill>
                <a:srgbClr val="000204"/>
              </a:solidFill>
            </a:endParaRPr>
          </a:p>
          <a:p>
            <a:pPr marL="609600" indent="-609600" eaLnBrk="1" hangingPunct="1">
              <a:lnSpc>
                <a:spcPct val="90000"/>
              </a:lnSpc>
              <a:buNone/>
              <a:defRPr/>
            </a:pPr>
            <a:endParaRPr lang="ru-RU" sz="2000" dirty="0">
              <a:solidFill>
                <a:srgbClr val="000204"/>
              </a:solidFill>
            </a:endParaRPr>
          </a:p>
          <a:p>
            <a:pPr marL="609600" indent="-609600" eaLnBrk="1" hangingPunct="1">
              <a:lnSpc>
                <a:spcPct val="90000"/>
              </a:lnSpc>
              <a:buNone/>
              <a:defRPr/>
            </a:pPr>
            <a:endParaRPr lang="ru-RU" sz="2000" dirty="0">
              <a:solidFill>
                <a:srgbClr val="000000"/>
              </a:solidFill>
            </a:endParaRPr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500034" y="2214554"/>
            <a:ext cx="381635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just">
              <a:defRPr/>
            </a:pPr>
            <a:r>
              <a:rPr lang="ru-RU" b="1" dirty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Задачи исследований:</a:t>
            </a:r>
            <a:endParaRPr lang="ru-RU" dirty="0">
              <a:solidFill>
                <a:srgbClr val="FF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 Cyr" charset="-52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3D4BB2-E1C8-4FDD-9E55-868EFD9A0C25}" type="slidenum">
              <a:rPr lang="ru-RU" sz="1600" smtClean="0">
                <a:solidFill>
                  <a:srgbClr val="000000"/>
                </a:solidFill>
              </a:rPr>
              <a:pPr>
                <a:defRPr/>
              </a:pPr>
              <a:t>3</a:t>
            </a:fld>
            <a:endParaRPr lang="ru-RU" sz="1600" dirty="0">
              <a:solidFill>
                <a:srgbClr val="000000"/>
              </a:solidFill>
              <a:latin typeface="Arial Cyr" charset="-5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20" y="642918"/>
            <a:ext cx="8572560" cy="578647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None/>
              <a:defRPr/>
            </a:pPr>
            <a:r>
              <a:rPr lang="en-US" sz="2400" dirty="0">
                <a:solidFill>
                  <a:srgbClr val="003300"/>
                </a:solidFill>
              </a:rPr>
              <a:t>         </a:t>
            </a:r>
            <a:r>
              <a:rPr lang="ru-RU" sz="1600" dirty="0">
                <a:solidFill>
                  <a:srgbClr val="003300"/>
                </a:solidFill>
              </a:rPr>
              <a:t>Наблюдения и опыты проводили на кафедре защиты растений Новосибирского ГАУ и в насаждениях смородины в  сельскохозяйственной артели «Сады Сибири»</a:t>
            </a:r>
            <a:r>
              <a:rPr lang="ru-RU" sz="1600" b="1" dirty="0">
                <a:solidFill>
                  <a:srgbClr val="003300"/>
                </a:solidFill>
              </a:rPr>
              <a:t> (СХА «Сады Сибири», Новосибирская область).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sz="1600" u="sng" dirty="0">
              <a:solidFill>
                <a:srgbClr val="003300"/>
              </a:solidFill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1800" b="1" u="sng" dirty="0">
                <a:solidFill>
                  <a:srgbClr val="003300"/>
                </a:solidFill>
              </a:rPr>
              <a:t>Объекты исследований</a:t>
            </a:r>
            <a:r>
              <a:rPr lang="ru-RU" sz="1800" b="1" dirty="0">
                <a:solidFill>
                  <a:srgbClr val="003300"/>
                </a:solidFill>
              </a:rPr>
              <a:t>:</a:t>
            </a:r>
            <a:endParaRPr lang="ru-RU" sz="2000" b="1" dirty="0">
              <a:solidFill>
                <a:srgbClr val="003300"/>
              </a:solidFill>
              <a:highlight>
                <a:srgbClr val="FFFF00"/>
              </a:highlight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000" dirty="0">
                <a:solidFill>
                  <a:srgbClr val="003300"/>
                </a:solidFill>
              </a:rPr>
              <a:t>Вредители смородины:</a:t>
            </a:r>
            <a:endParaRPr lang="en-US" sz="2000" dirty="0">
              <a:solidFill>
                <a:srgbClr val="003300"/>
              </a:solidFill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sz="2000" dirty="0">
              <a:solidFill>
                <a:srgbClr val="003300"/>
              </a:solidFill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000" dirty="0">
                <a:solidFill>
                  <a:srgbClr val="003300"/>
                </a:solidFill>
              </a:rPr>
              <a:t> </a:t>
            </a:r>
            <a:r>
              <a:rPr lang="ru-RU" sz="1800" b="1" i="1" dirty="0">
                <a:solidFill>
                  <a:srgbClr val="000000"/>
                </a:solidFill>
              </a:rPr>
              <a:t>Крыжовниковая огневка- </a:t>
            </a:r>
            <a:r>
              <a:rPr lang="ru-RU" sz="1800" i="1" dirty="0">
                <a:solidFill>
                  <a:srgbClr val="000000"/>
                </a:solidFill>
              </a:rPr>
              <a:t>;  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  <a:buNone/>
              <a:defRPr/>
            </a:pPr>
            <a:r>
              <a:rPr lang="en-US" sz="1800" i="1" dirty="0" err="1">
                <a:solidFill>
                  <a:srgbClr val="000000"/>
                </a:solidFill>
              </a:rPr>
              <a:t>Zophodia</a:t>
            </a:r>
            <a:r>
              <a:rPr lang="en-US" sz="1800" i="1" dirty="0">
                <a:solidFill>
                  <a:srgbClr val="000000"/>
                </a:solidFill>
              </a:rPr>
              <a:t> </a:t>
            </a:r>
            <a:r>
              <a:rPr lang="en-US" sz="1800" i="1" dirty="0" err="1">
                <a:solidFill>
                  <a:srgbClr val="000000"/>
                </a:solidFill>
              </a:rPr>
              <a:t>convolutella</a:t>
            </a:r>
            <a:r>
              <a:rPr lang="en-US" sz="1800" i="1" dirty="0">
                <a:solidFill>
                  <a:srgbClr val="000000"/>
                </a:solidFill>
              </a:rPr>
              <a:t> </a:t>
            </a:r>
            <a:r>
              <a:rPr lang="en-US" sz="1800" i="1" dirty="0" err="1">
                <a:solidFill>
                  <a:srgbClr val="000000"/>
                </a:solidFill>
              </a:rPr>
              <a:t>Hb</a:t>
            </a:r>
            <a:r>
              <a:rPr lang="en-US" sz="1800" i="1" dirty="0">
                <a:solidFill>
                  <a:srgbClr val="000000"/>
                </a:solidFill>
              </a:rPr>
              <a:t>. </a:t>
            </a:r>
            <a:endParaRPr lang="ru-RU" sz="1800" i="1" dirty="0">
              <a:solidFill>
                <a:srgbClr val="000000"/>
              </a:solidFill>
            </a:endParaRPr>
          </a:p>
          <a:p>
            <a:pPr eaLnBrk="1" hangingPunct="1">
              <a:lnSpc>
                <a:spcPct val="150000"/>
              </a:lnSpc>
              <a:spcBef>
                <a:spcPts val="0"/>
              </a:spcBef>
              <a:buNone/>
              <a:defRPr/>
            </a:pPr>
            <a:endParaRPr lang="ru-RU" sz="1800" i="1" dirty="0">
              <a:solidFill>
                <a:srgbClr val="000000"/>
              </a:solidFill>
            </a:endParaRPr>
          </a:p>
          <a:p>
            <a:pPr eaLnBrk="1" hangingPunct="1">
              <a:lnSpc>
                <a:spcPct val="150000"/>
              </a:lnSpc>
              <a:spcBef>
                <a:spcPts val="0"/>
              </a:spcBef>
              <a:buNone/>
              <a:defRPr/>
            </a:pPr>
            <a:r>
              <a:rPr lang="ru-RU" sz="1800" b="1" i="1" dirty="0">
                <a:solidFill>
                  <a:srgbClr val="000000"/>
                </a:solidFill>
              </a:rPr>
              <a:t>Крыжовниковая </a:t>
            </a:r>
            <a:r>
              <a:rPr lang="ru-RU" sz="1800" b="1" i="1" dirty="0" err="1">
                <a:solidFill>
                  <a:srgbClr val="000000"/>
                </a:solidFill>
              </a:rPr>
              <a:t>побеговая</a:t>
            </a:r>
            <a:r>
              <a:rPr lang="ru-RU" sz="1800" b="1" i="1" dirty="0">
                <a:solidFill>
                  <a:srgbClr val="000000"/>
                </a:solidFill>
              </a:rPr>
              <a:t> тля - </a:t>
            </a:r>
            <a:endParaRPr lang="en-US" sz="1800" b="1" i="1" dirty="0">
              <a:solidFill>
                <a:srgbClr val="000000"/>
              </a:solidFill>
            </a:endParaRPr>
          </a:p>
          <a:p>
            <a:pPr eaLnBrk="1" hangingPunct="1">
              <a:lnSpc>
                <a:spcPct val="150000"/>
              </a:lnSpc>
              <a:spcBef>
                <a:spcPts val="0"/>
              </a:spcBef>
              <a:buNone/>
              <a:defRPr/>
            </a:pPr>
            <a:r>
              <a:rPr lang="en-US" sz="1800" i="1" dirty="0">
                <a:solidFill>
                  <a:srgbClr val="000000"/>
                </a:solidFill>
              </a:rPr>
              <a:t>Aphis </a:t>
            </a:r>
            <a:r>
              <a:rPr lang="en-US" sz="1800" i="1" dirty="0" err="1">
                <a:solidFill>
                  <a:srgbClr val="000000"/>
                </a:solidFill>
              </a:rPr>
              <a:t>grossulariae</a:t>
            </a:r>
            <a:r>
              <a:rPr lang="en-US" sz="1800" i="1" dirty="0">
                <a:solidFill>
                  <a:srgbClr val="000000"/>
                </a:solidFill>
              </a:rPr>
              <a:t> </a:t>
            </a:r>
            <a:r>
              <a:rPr lang="en-US" sz="1800" i="1" dirty="0" err="1">
                <a:solidFill>
                  <a:srgbClr val="000000"/>
                </a:solidFill>
              </a:rPr>
              <a:t>Kalt</a:t>
            </a:r>
            <a:r>
              <a:rPr lang="en-US" sz="1800" i="1" dirty="0">
                <a:solidFill>
                  <a:srgbClr val="000000"/>
                </a:solidFill>
              </a:rPr>
              <a:t>.</a:t>
            </a:r>
            <a:endParaRPr lang="ru-RU" sz="1800" i="1" dirty="0">
              <a:solidFill>
                <a:srgbClr val="0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50333" y="285728"/>
            <a:ext cx="75793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FF6600"/>
                </a:solidFill>
              </a:rPr>
              <a:t>Объекты исследований и элементы методики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4429124" y="1571612"/>
            <a:ext cx="2375537" cy="214635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715140" y="3500438"/>
            <a:ext cx="221457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000000"/>
                </a:solidFill>
              </a:rPr>
              <a:t>Повреждение ягод смородины гусеницами крыжовниковой огневки</a:t>
            </a:r>
          </a:p>
        </p:txBody>
      </p:sp>
      <p:pic>
        <p:nvPicPr>
          <p:cNvPr id="10" name="Рисунок 9" descr="повреждение листьев побеговой тлей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929058" y="4286256"/>
            <a:ext cx="2141354" cy="213542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143636" y="5572140"/>
            <a:ext cx="27860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000000"/>
                </a:solidFill>
              </a:rPr>
              <a:t>Повреждение  побега смородины крыжовниковой побеговой тлей</a:t>
            </a: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>
          <a:xfrm>
            <a:off x="6858016" y="6215082"/>
            <a:ext cx="2133600" cy="476250"/>
          </a:xfrm>
        </p:spPr>
        <p:txBody>
          <a:bodyPr/>
          <a:lstStyle/>
          <a:p>
            <a:pPr>
              <a:defRPr/>
            </a:pPr>
            <a:fld id="{203D4BB2-E1C8-4FDD-9E55-868EFD9A0C25}" type="slidenum">
              <a:rPr lang="ru-RU" sz="1600" smtClean="0">
                <a:solidFill>
                  <a:srgbClr val="000000"/>
                </a:solidFill>
              </a:rPr>
              <a:pPr>
                <a:defRPr/>
              </a:pPr>
              <a:t>4</a:t>
            </a:fld>
            <a:endParaRPr lang="ru-RU" sz="1600" dirty="0">
              <a:solidFill>
                <a:srgbClr val="000000"/>
              </a:solidFill>
              <a:latin typeface="Arial Cyr" charset="-5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241700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283" y="1027135"/>
            <a:ext cx="4572031" cy="5545137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sz="1800" b="1" dirty="0">
              <a:solidFill>
                <a:srgbClr val="003300"/>
              </a:solidFill>
            </a:endParaRP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sz="2400" b="1" dirty="0">
              <a:solidFill>
                <a:srgbClr val="003300"/>
              </a:solidFill>
            </a:endParaRPr>
          </a:p>
          <a:p>
            <a:pPr eaLnBrk="1" hangingPunct="1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ru-RU" sz="1800" dirty="0">
                <a:solidFill>
                  <a:srgbClr val="000000"/>
                </a:solidFill>
              </a:rPr>
              <a:t>Проведено изучение энтомопатогенного действия трех штаммов</a:t>
            </a:r>
          </a:p>
          <a:p>
            <a:pPr eaLnBrk="1" hangingPunct="1">
              <a:lnSpc>
                <a:spcPct val="150000"/>
              </a:lnSpc>
              <a:buNone/>
              <a:defRPr/>
            </a:pPr>
            <a:r>
              <a:rPr lang="en-US" sz="1800" i="1" dirty="0">
                <a:solidFill>
                  <a:srgbClr val="000000"/>
                </a:solidFill>
              </a:rPr>
              <a:t>B</a:t>
            </a:r>
            <a:r>
              <a:rPr lang="ru-RU" sz="1800" i="1" dirty="0">
                <a:solidFill>
                  <a:srgbClr val="000000"/>
                </a:solidFill>
              </a:rPr>
              <a:t>.</a:t>
            </a:r>
            <a:r>
              <a:rPr lang="en-US" sz="1800" i="1" dirty="0">
                <a:solidFill>
                  <a:srgbClr val="000000"/>
                </a:solidFill>
              </a:rPr>
              <a:t> thuringiensis</a:t>
            </a:r>
            <a:r>
              <a:rPr lang="ru-RU" sz="1800" i="1" dirty="0">
                <a:solidFill>
                  <a:srgbClr val="000000"/>
                </a:solidFill>
              </a:rPr>
              <a:t> </a:t>
            </a:r>
            <a:r>
              <a:rPr lang="ru-RU" sz="1800" dirty="0">
                <a:solidFill>
                  <a:srgbClr val="000000"/>
                </a:solidFill>
              </a:rPr>
              <a:t>в концентрациях  10</a:t>
            </a:r>
            <a:r>
              <a:rPr lang="en-US" sz="1800" baseline="30000" dirty="0">
                <a:solidFill>
                  <a:srgbClr val="000000"/>
                </a:solidFill>
              </a:rPr>
              <a:t>6</a:t>
            </a:r>
            <a:r>
              <a:rPr lang="ru-RU" sz="1800" dirty="0">
                <a:solidFill>
                  <a:srgbClr val="000000"/>
                </a:solidFill>
              </a:rPr>
              <a:t>-10</a:t>
            </a:r>
            <a:r>
              <a:rPr lang="ru-RU" sz="1800" baseline="30000" dirty="0">
                <a:solidFill>
                  <a:srgbClr val="000000"/>
                </a:solidFill>
              </a:rPr>
              <a:t>7</a:t>
            </a:r>
            <a:r>
              <a:rPr lang="ru-RU" sz="1800" dirty="0">
                <a:solidFill>
                  <a:srgbClr val="000000"/>
                </a:solidFill>
              </a:rPr>
              <a:t> КОЕ/мл в защите от крыжовниковой огневки и </a:t>
            </a:r>
            <a:r>
              <a:rPr lang="ru-RU" sz="1800" dirty="0" err="1">
                <a:solidFill>
                  <a:srgbClr val="000000"/>
                </a:solidFill>
              </a:rPr>
              <a:t>побеговой</a:t>
            </a:r>
            <a:r>
              <a:rPr lang="ru-RU" sz="1800" dirty="0">
                <a:solidFill>
                  <a:srgbClr val="000000"/>
                </a:solidFill>
              </a:rPr>
              <a:t> тли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ru-RU" sz="1800" dirty="0">
                <a:solidFill>
                  <a:srgbClr val="000000"/>
                </a:solidFill>
              </a:rPr>
              <a:t> на  посадках смородины сорта Софья.</a:t>
            </a:r>
          </a:p>
          <a:p>
            <a:pPr eaLnBrk="1" hangingPunct="1">
              <a:lnSpc>
                <a:spcPct val="150000"/>
              </a:lnSpc>
              <a:buNone/>
              <a:defRPr/>
            </a:pPr>
            <a:endParaRPr lang="ru-RU" sz="1800" dirty="0">
              <a:solidFill>
                <a:srgbClr val="000000"/>
              </a:solidFill>
            </a:endParaRPr>
          </a:p>
          <a:p>
            <a:pPr eaLnBrk="1" hangingPunct="1">
              <a:lnSpc>
                <a:spcPct val="150000"/>
              </a:lnSpc>
              <a:buNone/>
              <a:defRPr/>
            </a:pPr>
            <a:endParaRPr lang="ru-RU" sz="1800" dirty="0">
              <a:solidFill>
                <a:srgbClr val="000000"/>
              </a:solidFill>
            </a:endParaRPr>
          </a:p>
          <a:p>
            <a:pPr eaLnBrk="1" hangingPunct="1">
              <a:lnSpc>
                <a:spcPct val="150000"/>
              </a:lnSpc>
              <a:buNone/>
              <a:defRPr/>
            </a:pPr>
            <a:r>
              <a:rPr lang="ru-RU" sz="1600" i="1" dirty="0">
                <a:solidFill>
                  <a:srgbClr val="000000"/>
                </a:solidFill>
              </a:rPr>
              <a:t>Новосибирская область, Новосибирский район, хозяйство: </a:t>
            </a:r>
          </a:p>
          <a:p>
            <a:pPr eaLnBrk="1" hangingPunct="1">
              <a:lnSpc>
                <a:spcPct val="150000"/>
              </a:lnSpc>
              <a:buNone/>
              <a:defRPr/>
            </a:pPr>
            <a:r>
              <a:rPr lang="ru-RU" sz="1600" i="1" dirty="0">
                <a:solidFill>
                  <a:srgbClr val="000000"/>
                </a:solidFill>
              </a:rPr>
              <a:t>Сельскохозяйственная артель «Сады Сибири»</a:t>
            </a:r>
          </a:p>
          <a:p>
            <a:pPr eaLnBrk="1" hangingPunct="1">
              <a:lnSpc>
                <a:spcPct val="90000"/>
              </a:lnSpc>
              <a:buNone/>
              <a:defRPr/>
            </a:pPr>
            <a:endParaRPr lang="ru-RU" sz="2000" dirty="0">
              <a:solidFill>
                <a:srgbClr val="FF0000"/>
              </a:solidFill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sz="2400" dirty="0">
              <a:solidFill>
                <a:srgbClr val="003300"/>
              </a:solidFill>
            </a:endParaRPr>
          </a:p>
        </p:txBody>
      </p:sp>
      <p:sp>
        <p:nvSpPr>
          <p:cNvPr id="11267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352407"/>
            <a:ext cx="8229600" cy="576263"/>
          </a:xfrm>
          <a:noFill/>
        </p:spPr>
        <p:txBody>
          <a:bodyPr/>
          <a:lstStyle/>
          <a:p>
            <a:pPr eaLnBrk="1" hangingPunct="1"/>
            <a:r>
              <a:rPr lang="ru-RU" sz="2800" b="1" dirty="0">
                <a:solidFill>
                  <a:srgbClr val="003300"/>
                </a:solidFill>
                <a:effectLst/>
              </a:rPr>
              <a:t>Модельные полевые эксперименты  на черной смородине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858016" y="6215082"/>
            <a:ext cx="2133600" cy="476250"/>
          </a:xfrm>
        </p:spPr>
        <p:txBody>
          <a:bodyPr/>
          <a:lstStyle/>
          <a:p>
            <a:pPr>
              <a:defRPr/>
            </a:pPr>
            <a:fld id="{203D4BB2-E1C8-4FDD-9E55-868EFD9A0C25}" type="slidenum">
              <a:rPr lang="ru-RU" sz="1600" b="1" smtClean="0">
                <a:solidFill>
                  <a:srgbClr val="000000"/>
                </a:solidFill>
              </a:rPr>
              <a:pPr>
                <a:defRPr/>
              </a:pPr>
              <a:t>5</a:t>
            </a:fld>
            <a:endParaRPr lang="ru-RU" sz="1600" b="1" dirty="0">
              <a:solidFill>
                <a:srgbClr val="000000"/>
              </a:solidFill>
              <a:latin typeface="Arial Cyr" charset="-52"/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826722" y="1556792"/>
            <a:ext cx="4255564" cy="3086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4786314" y="4857760"/>
            <a:ext cx="43576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000000"/>
                </a:solidFill>
              </a:rPr>
              <a:t>Черная смородина </a:t>
            </a:r>
          </a:p>
          <a:p>
            <a:pPr algn="ctr"/>
            <a:r>
              <a:rPr lang="ru-RU" sz="2000" dirty="0">
                <a:solidFill>
                  <a:srgbClr val="000000"/>
                </a:solidFill>
              </a:rPr>
              <a:t>сорта Софья</a:t>
            </a:r>
          </a:p>
        </p:txBody>
      </p:sp>
    </p:spTree>
    <p:extLst>
      <p:ext uri="{BB962C8B-B14F-4D97-AF65-F5344CB8AC3E}">
        <p14:creationId xmlns="" xmlns:p14="http://schemas.microsoft.com/office/powerpoint/2010/main" val="30319213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285720" y="3429000"/>
            <a:ext cx="3714776" cy="2376511"/>
          </a:xfrm>
        </p:spPr>
        <p:txBody>
          <a:bodyPr/>
          <a:lstStyle/>
          <a:p>
            <a:pPr marL="354013" indent="-354013" eaLnBrk="1" hangingPunct="1">
              <a:lnSpc>
                <a:spcPct val="80000"/>
              </a:lnSpc>
              <a:buNone/>
              <a:defRPr/>
            </a:pPr>
            <a:r>
              <a:rPr lang="ru-RU" sz="1600" dirty="0" smtClean="0">
                <a:solidFill>
                  <a:srgbClr val="000000"/>
                </a:solidFill>
              </a:rPr>
              <a:t>Активность  </a:t>
            </a:r>
            <a:r>
              <a:rPr lang="ru-RU" sz="1600" dirty="0">
                <a:solidFill>
                  <a:srgbClr val="000000"/>
                </a:solidFill>
              </a:rPr>
              <a:t>бактериальных штаммов</a:t>
            </a:r>
          </a:p>
          <a:p>
            <a:pPr marL="354013" indent="-354013" eaLnBrk="1" hangingPunct="1">
              <a:lnSpc>
                <a:spcPct val="80000"/>
              </a:lnSpc>
              <a:buNone/>
              <a:defRPr/>
            </a:pPr>
            <a:r>
              <a:rPr lang="ru-RU" sz="1600" dirty="0">
                <a:solidFill>
                  <a:srgbClr val="000000"/>
                </a:solidFill>
              </a:rPr>
              <a:t> </a:t>
            </a:r>
            <a:r>
              <a:rPr lang="en-US" sz="1600" b="1" i="1" dirty="0">
                <a:solidFill>
                  <a:srgbClr val="000000"/>
                </a:solidFill>
              </a:rPr>
              <a:t>B. thuringiensis</a:t>
            </a:r>
            <a:r>
              <a:rPr lang="ru-RU" sz="1600" dirty="0">
                <a:solidFill>
                  <a:srgbClr val="000000"/>
                </a:solidFill>
              </a:rPr>
              <a:t>  </a:t>
            </a:r>
            <a:r>
              <a:rPr lang="en-US" sz="1600" dirty="0" smtClean="0">
                <a:solidFill>
                  <a:srgbClr val="000000"/>
                </a:solidFill>
              </a:rPr>
              <a:t>G1-G3</a:t>
            </a:r>
            <a:r>
              <a:rPr lang="ru-RU" sz="1600" i="1" dirty="0" smtClean="0">
                <a:solidFill>
                  <a:srgbClr val="000000"/>
                </a:solidFill>
              </a:rPr>
              <a:t>                                  </a:t>
            </a:r>
            <a:r>
              <a:rPr lang="ru-RU" sz="1600" dirty="0">
                <a:solidFill>
                  <a:srgbClr val="000000"/>
                </a:solidFill>
              </a:rPr>
              <a:t>учитывали по изменению диаметра колонии гриба в сравнении с контролем (среда без внесения </a:t>
            </a:r>
            <a:r>
              <a:rPr lang="ru-RU" sz="1600" dirty="0" err="1">
                <a:solidFill>
                  <a:srgbClr val="000000"/>
                </a:solidFill>
              </a:rPr>
              <a:t>биоагента</a:t>
            </a:r>
            <a:r>
              <a:rPr lang="ru-RU" sz="1600" dirty="0">
                <a:solidFill>
                  <a:srgbClr val="000000"/>
                </a:solidFill>
              </a:rPr>
              <a:t>). </a:t>
            </a:r>
          </a:p>
          <a:p>
            <a:pPr marL="354013" indent="-354013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1600" dirty="0">
              <a:solidFill>
                <a:srgbClr val="000000"/>
              </a:solidFill>
            </a:endParaRPr>
          </a:p>
          <a:p>
            <a:pPr marL="354013" indent="-354013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600" dirty="0">
                <a:solidFill>
                  <a:srgbClr val="000000"/>
                </a:solidFill>
              </a:rPr>
              <a:t>На основании полученных данных определяли ингибирующую активность </a:t>
            </a:r>
          </a:p>
          <a:p>
            <a:pPr marL="354013" indent="-354013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1400" dirty="0">
              <a:solidFill>
                <a:srgbClr val="003300"/>
              </a:solidFill>
            </a:endParaRPr>
          </a:p>
          <a:p>
            <a:pPr marL="354013" indent="-354013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800" dirty="0">
                <a:solidFill>
                  <a:srgbClr val="003300"/>
                </a:solidFill>
              </a:rPr>
              <a:t>   </a:t>
            </a:r>
          </a:p>
        </p:txBody>
      </p:sp>
      <p:sp>
        <p:nvSpPr>
          <p:cNvPr id="8196" name="Rectangle 5"/>
          <p:cNvSpPr>
            <a:spLocks noChangeArrowheads="1"/>
          </p:cNvSpPr>
          <p:nvPr/>
        </p:nvSpPr>
        <p:spPr bwMode="auto">
          <a:xfrm>
            <a:off x="428596" y="642918"/>
            <a:ext cx="7956550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dirty="0">
                <a:solidFill>
                  <a:srgbClr val="003300"/>
                </a:solidFill>
              </a:rPr>
              <a:t>Лабораторные эксперименты</a:t>
            </a:r>
          </a:p>
        </p:txBody>
      </p:sp>
      <p:sp>
        <p:nvSpPr>
          <p:cNvPr id="9226" name="Rectangle 10"/>
          <p:cNvSpPr>
            <a:spLocks noChangeArrowheads="1"/>
          </p:cNvSpPr>
          <p:nvPr/>
        </p:nvSpPr>
        <p:spPr bwMode="auto">
          <a:xfrm>
            <a:off x="4643406" y="3500438"/>
            <a:ext cx="4500594" cy="1525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marL="354013" lvl="0" indent="-354013">
              <a:lnSpc>
                <a:spcPct val="80000"/>
              </a:lnSpc>
              <a:defRPr/>
            </a:pPr>
            <a:r>
              <a:rPr lang="ru-RU" sz="1800" dirty="0">
                <a:solidFill>
                  <a:srgbClr val="000000"/>
                </a:solidFill>
              </a:rPr>
              <a:t>Культивирование  </a:t>
            </a:r>
            <a:r>
              <a:rPr lang="ru-RU" sz="1800" b="1" dirty="0">
                <a:solidFill>
                  <a:srgbClr val="000000"/>
                </a:solidFill>
              </a:rPr>
              <a:t>     </a:t>
            </a:r>
            <a:r>
              <a:rPr lang="ru-RU" sz="1800" dirty="0">
                <a:solidFill>
                  <a:srgbClr val="000000"/>
                </a:solidFill>
              </a:rPr>
              <a:t>грибов тест-объектов</a:t>
            </a:r>
            <a:r>
              <a:rPr lang="ru-RU" sz="1800" b="1" dirty="0">
                <a:solidFill>
                  <a:srgbClr val="000000"/>
                </a:solidFill>
              </a:rPr>
              <a:t> </a:t>
            </a:r>
            <a:r>
              <a:rPr lang="en-US" sz="1600" b="1" dirty="0">
                <a:solidFill>
                  <a:srgbClr val="000000"/>
                </a:solidFill>
              </a:rPr>
              <a:t>(</a:t>
            </a:r>
            <a:r>
              <a:rPr lang="en-US" sz="1600" b="1" i="1" dirty="0">
                <a:solidFill>
                  <a:srgbClr val="000000"/>
                </a:solidFill>
              </a:rPr>
              <a:t>Fusarium </a:t>
            </a:r>
            <a:r>
              <a:rPr lang="en-US" sz="1600" b="1" i="1" dirty="0" err="1">
                <a:solidFill>
                  <a:srgbClr val="000000"/>
                </a:solidFill>
              </a:rPr>
              <a:t>oxysporum</a:t>
            </a:r>
            <a:r>
              <a:rPr lang="ru-RU" sz="1600" i="1" dirty="0">
                <a:solidFill>
                  <a:srgbClr val="000000"/>
                </a:solidFill>
              </a:rPr>
              <a:t>, </a:t>
            </a:r>
            <a:r>
              <a:rPr lang="en-US" sz="1600" b="1" i="1" dirty="0">
                <a:solidFill>
                  <a:srgbClr val="000000"/>
                </a:solidFill>
              </a:rPr>
              <a:t>Botrytis </a:t>
            </a:r>
            <a:r>
              <a:rPr lang="en-US" sz="1600" b="1" i="1" dirty="0" err="1">
                <a:solidFill>
                  <a:srgbClr val="000000"/>
                </a:solidFill>
              </a:rPr>
              <a:t>cinerea</a:t>
            </a:r>
            <a:r>
              <a:rPr lang="ru-RU" sz="1600" i="1" dirty="0" smtClean="0">
                <a:solidFill>
                  <a:srgbClr val="000000"/>
                </a:solidFill>
              </a:rPr>
              <a:t>)</a:t>
            </a:r>
            <a:r>
              <a:rPr lang="en-US" sz="1800" b="1" dirty="0" smtClean="0">
                <a:solidFill>
                  <a:srgbClr val="000000"/>
                </a:solidFill>
              </a:rPr>
              <a:t> </a:t>
            </a:r>
            <a:r>
              <a:rPr lang="ru-RU" sz="1800" dirty="0">
                <a:solidFill>
                  <a:srgbClr val="000000"/>
                </a:solidFill>
              </a:rPr>
              <a:t>в течение</a:t>
            </a:r>
            <a:r>
              <a:rPr lang="ru-RU" sz="1800" i="1" dirty="0">
                <a:solidFill>
                  <a:srgbClr val="000000"/>
                </a:solidFill>
              </a:rPr>
              <a:t> </a:t>
            </a:r>
            <a:r>
              <a:rPr lang="ru-RU" sz="1800" dirty="0">
                <a:solidFill>
                  <a:srgbClr val="000000"/>
                </a:solidFill>
              </a:rPr>
              <a:t>14 дней при температуре  24</a:t>
            </a:r>
            <a:r>
              <a:rPr lang="ru-RU" sz="1800" baseline="30000" dirty="0">
                <a:solidFill>
                  <a:srgbClr val="000000"/>
                </a:solidFill>
              </a:rPr>
              <a:t>0 </a:t>
            </a:r>
            <a:r>
              <a:rPr lang="ru-RU" sz="1800" dirty="0">
                <a:solidFill>
                  <a:srgbClr val="000000"/>
                </a:solidFill>
              </a:rPr>
              <a:t>С на среде картофельно-</a:t>
            </a:r>
            <a:r>
              <a:rPr lang="ru-RU" sz="1800" dirty="0" err="1">
                <a:solidFill>
                  <a:srgbClr val="000000"/>
                </a:solidFill>
              </a:rPr>
              <a:t>декстрозный</a:t>
            </a:r>
            <a:r>
              <a:rPr lang="ru-RU" sz="1800" dirty="0">
                <a:solidFill>
                  <a:srgbClr val="000000"/>
                </a:solidFill>
              </a:rPr>
              <a:t> </a:t>
            </a:r>
            <a:r>
              <a:rPr lang="ru-RU" sz="1800" dirty="0" err="1">
                <a:solidFill>
                  <a:srgbClr val="000000"/>
                </a:solidFill>
              </a:rPr>
              <a:t>агар</a:t>
            </a:r>
            <a:r>
              <a:rPr lang="ru-RU" sz="1800" dirty="0">
                <a:solidFill>
                  <a:srgbClr val="000000"/>
                </a:solidFill>
              </a:rPr>
              <a:t> (КДА</a:t>
            </a:r>
            <a:r>
              <a:rPr lang="ru-RU" sz="1600" dirty="0">
                <a:solidFill>
                  <a:srgbClr val="000000"/>
                </a:solidFill>
              </a:rPr>
              <a:t>), </a:t>
            </a:r>
            <a:r>
              <a:rPr lang="en-US" sz="1600" b="1" i="1" dirty="0">
                <a:solidFill>
                  <a:srgbClr val="000000"/>
                </a:solidFill>
              </a:rPr>
              <a:t>D. </a:t>
            </a:r>
            <a:r>
              <a:rPr lang="en-US" sz="1600" b="1" i="1" dirty="0" err="1">
                <a:solidFill>
                  <a:srgbClr val="000000"/>
                </a:solidFill>
              </a:rPr>
              <a:t>applanata</a:t>
            </a:r>
            <a:r>
              <a:rPr lang="ru-RU" sz="1600" b="1" i="1" dirty="0">
                <a:solidFill>
                  <a:srgbClr val="000000"/>
                </a:solidFill>
              </a:rPr>
              <a:t>  </a:t>
            </a:r>
            <a:r>
              <a:rPr lang="ru-RU" sz="1600" dirty="0">
                <a:solidFill>
                  <a:srgbClr val="000000"/>
                </a:solidFill>
              </a:rPr>
              <a:t>- на среде Чапека.</a:t>
            </a:r>
            <a:endParaRPr lang="ru-RU" sz="1800" dirty="0">
              <a:solidFill>
                <a:srgbClr val="000000"/>
              </a:solidFill>
            </a:endParaRPr>
          </a:p>
        </p:txBody>
      </p:sp>
      <p:sp>
        <p:nvSpPr>
          <p:cNvPr id="8198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9" name="Rectangle 6"/>
          <p:cNvSpPr txBox="1">
            <a:spLocks noChangeArrowheads="1"/>
          </p:cNvSpPr>
          <p:nvPr/>
        </p:nvSpPr>
        <p:spPr bwMode="auto">
          <a:xfrm>
            <a:off x="214282" y="1000108"/>
            <a:ext cx="3929090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Биологические </a:t>
            </a: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агенты</a:t>
            </a: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*</a:t>
            </a:r>
            <a:endParaRPr kumimoji="0" lang="ru-RU" sz="1800" b="1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1428736"/>
            <a:ext cx="3643338" cy="2200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 smtClean="0">
                <a:solidFill>
                  <a:srgbClr val="000000"/>
                </a:solidFill>
              </a:rPr>
              <a:t>Бактериальные </a:t>
            </a:r>
            <a:r>
              <a:rPr lang="ru-RU" sz="1600" b="1" i="1" dirty="0">
                <a:solidFill>
                  <a:srgbClr val="000000"/>
                </a:solidFill>
              </a:rPr>
              <a:t>штаммы</a:t>
            </a:r>
            <a:r>
              <a:rPr lang="ru-RU" sz="1600" i="1" dirty="0">
                <a:solidFill>
                  <a:srgbClr val="000000"/>
                </a:solidFill>
              </a:rPr>
              <a:t>:</a:t>
            </a:r>
          </a:p>
          <a:p>
            <a:r>
              <a:rPr lang="ru-RU" sz="1600" dirty="0">
                <a:solidFill>
                  <a:srgbClr val="000000"/>
                </a:solidFill>
              </a:rPr>
              <a:t>энтомопатогенной бактерии</a:t>
            </a:r>
          </a:p>
          <a:p>
            <a:endParaRPr lang="ru-RU" sz="1600" dirty="0">
              <a:solidFill>
                <a:srgbClr val="000000"/>
              </a:solidFill>
            </a:endParaRPr>
          </a:p>
          <a:p>
            <a:r>
              <a:rPr lang="ru-RU" sz="1600" dirty="0">
                <a:solidFill>
                  <a:srgbClr val="000000"/>
                </a:solidFill>
              </a:rPr>
              <a:t> -</a:t>
            </a:r>
            <a:r>
              <a:rPr lang="en-US" sz="1600" b="1" i="1" dirty="0">
                <a:solidFill>
                  <a:srgbClr val="000000"/>
                </a:solidFill>
              </a:rPr>
              <a:t> Bacillus  thuringiensis</a:t>
            </a:r>
            <a:r>
              <a:rPr lang="ru-RU" sz="1600" b="1" i="1" dirty="0">
                <a:solidFill>
                  <a:srgbClr val="000000"/>
                </a:solidFill>
              </a:rPr>
              <a:t> </a:t>
            </a:r>
            <a:r>
              <a:rPr lang="en-US" sz="1600" b="1" i="1" dirty="0">
                <a:solidFill>
                  <a:srgbClr val="000000"/>
                </a:solidFill>
              </a:rPr>
              <a:t>G1</a:t>
            </a:r>
            <a:r>
              <a:rPr lang="ru-RU" sz="1600" dirty="0">
                <a:solidFill>
                  <a:srgbClr val="000000"/>
                </a:solidFill>
              </a:rPr>
              <a:t>,</a:t>
            </a:r>
          </a:p>
          <a:p>
            <a:r>
              <a:rPr lang="ru-RU" sz="1600" dirty="0">
                <a:solidFill>
                  <a:srgbClr val="000000"/>
                </a:solidFill>
              </a:rPr>
              <a:t> </a:t>
            </a:r>
          </a:p>
          <a:p>
            <a:r>
              <a:rPr lang="ru-RU" sz="1600" i="1" dirty="0">
                <a:solidFill>
                  <a:srgbClr val="000000"/>
                </a:solidFill>
              </a:rPr>
              <a:t>-</a:t>
            </a:r>
            <a:r>
              <a:rPr lang="en-US" sz="1600" b="1" i="1" dirty="0">
                <a:solidFill>
                  <a:srgbClr val="000000"/>
                </a:solidFill>
              </a:rPr>
              <a:t> Bacillus  thuringiensis</a:t>
            </a:r>
            <a:r>
              <a:rPr lang="ru-RU" sz="1600" b="1" i="1" dirty="0">
                <a:solidFill>
                  <a:srgbClr val="000000"/>
                </a:solidFill>
              </a:rPr>
              <a:t> </a:t>
            </a:r>
            <a:r>
              <a:rPr lang="en-US" sz="1600" b="1" i="1" dirty="0">
                <a:solidFill>
                  <a:srgbClr val="000000"/>
                </a:solidFill>
              </a:rPr>
              <a:t>G</a:t>
            </a:r>
            <a:r>
              <a:rPr lang="ru-RU" sz="1600" b="1" i="1" dirty="0">
                <a:solidFill>
                  <a:srgbClr val="000000"/>
                </a:solidFill>
              </a:rPr>
              <a:t>2</a:t>
            </a:r>
            <a:r>
              <a:rPr lang="ru-RU" sz="1600" dirty="0">
                <a:solidFill>
                  <a:srgbClr val="000000"/>
                </a:solidFill>
              </a:rPr>
              <a:t>;</a:t>
            </a:r>
          </a:p>
          <a:p>
            <a:endParaRPr lang="ru-RU" sz="900" dirty="0">
              <a:solidFill>
                <a:srgbClr val="000000"/>
              </a:solidFill>
            </a:endParaRPr>
          </a:p>
          <a:p>
            <a:r>
              <a:rPr lang="ru-RU" sz="1600" dirty="0">
                <a:solidFill>
                  <a:srgbClr val="000000"/>
                </a:solidFill>
              </a:rPr>
              <a:t>- </a:t>
            </a:r>
            <a:r>
              <a:rPr lang="en-US" sz="1600" b="1" i="1" dirty="0">
                <a:solidFill>
                  <a:srgbClr val="000000"/>
                </a:solidFill>
              </a:rPr>
              <a:t>Bacillus  thuringiensis</a:t>
            </a:r>
            <a:r>
              <a:rPr lang="ru-RU" sz="1600" b="1" i="1" dirty="0">
                <a:solidFill>
                  <a:srgbClr val="000000"/>
                </a:solidFill>
              </a:rPr>
              <a:t> </a:t>
            </a:r>
            <a:r>
              <a:rPr lang="en-US" sz="1600" b="1" i="1" dirty="0">
                <a:solidFill>
                  <a:srgbClr val="000000"/>
                </a:solidFill>
              </a:rPr>
              <a:t>G</a:t>
            </a:r>
            <a:r>
              <a:rPr lang="ru-RU" sz="1600" b="1" i="1" dirty="0">
                <a:solidFill>
                  <a:srgbClr val="000000"/>
                </a:solidFill>
              </a:rPr>
              <a:t>3</a:t>
            </a:r>
            <a:endParaRPr lang="ru-RU" sz="1600" dirty="0">
              <a:solidFill>
                <a:srgbClr val="000000"/>
              </a:solidFill>
            </a:endParaRPr>
          </a:p>
          <a:p>
            <a:endParaRPr lang="ru-RU" sz="1600" dirty="0">
              <a:solidFill>
                <a:srgbClr val="00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50333" y="142852"/>
            <a:ext cx="75793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FF6600"/>
                </a:solidFill>
              </a:rPr>
              <a:t>Объекты исследований и элементы методики</a:t>
            </a:r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2915B4-7339-4B4E-8022-33BB45ABFAA9}" type="slidenum">
              <a:rPr lang="ru-RU" sz="1600" b="1" smtClean="0">
                <a:solidFill>
                  <a:srgbClr val="000000"/>
                </a:solidFill>
              </a:rPr>
              <a:pPr>
                <a:defRPr/>
              </a:pPr>
              <a:t>6</a:t>
            </a:fld>
            <a:endParaRPr lang="ru-RU" sz="1600" b="1" dirty="0">
              <a:solidFill>
                <a:srgbClr val="000000"/>
              </a:solidFill>
              <a:latin typeface="Arial Cyr" charset="-52"/>
            </a:endParaRPr>
          </a:p>
        </p:txBody>
      </p:sp>
      <p:sp>
        <p:nvSpPr>
          <p:cNvPr id="12" name="Rectangle 6"/>
          <p:cNvSpPr txBox="1">
            <a:spLocks noChangeArrowheads="1"/>
          </p:cNvSpPr>
          <p:nvPr/>
        </p:nvSpPr>
        <p:spPr bwMode="auto">
          <a:xfrm>
            <a:off x="4714876" y="1214422"/>
            <a:ext cx="392909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Фитопатогенные грибы:</a:t>
            </a:r>
            <a:endParaRPr kumimoji="0" lang="ru-RU" sz="2000" b="1" i="0" u="none" strike="noStrike" kern="0" cap="none" spc="0" normalizeH="0" baseline="0" noProof="0" dirty="0">
              <a:ln>
                <a:noFill/>
              </a:ln>
              <a:solidFill>
                <a:srgbClr val="0033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57752" y="1857365"/>
            <a:ext cx="371477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000000"/>
                </a:solidFill>
              </a:rPr>
              <a:t>-</a:t>
            </a:r>
            <a:r>
              <a:rPr lang="en-US" sz="1600" b="1" i="1" dirty="0" smtClean="0">
                <a:solidFill>
                  <a:srgbClr val="000000"/>
                </a:solidFill>
              </a:rPr>
              <a:t> </a:t>
            </a:r>
            <a:r>
              <a:rPr lang="en-US" sz="1600" b="1" i="1" dirty="0" smtClean="0">
                <a:solidFill>
                  <a:srgbClr val="003300"/>
                </a:solidFill>
              </a:rPr>
              <a:t>D. </a:t>
            </a:r>
            <a:r>
              <a:rPr lang="en-US" sz="1600" b="1" i="1" dirty="0" err="1" smtClean="0">
                <a:solidFill>
                  <a:srgbClr val="003300"/>
                </a:solidFill>
              </a:rPr>
              <a:t>applanata</a:t>
            </a:r>
            <a:r>
              <a:rPr lang="en-US" sz="1600" b="1" i="1" dirty="0" smtClean="0">
                <a:solidFill>
                  <a:srgbClr val="003300"/>
                </a:solidFill>
              </a:rPr>
              <a:t> </a:t>
            </a:r>
            <a:r>
              <a:rPr lang="en-US" sz="1600" b="1" i="1" dirty="0" err="1" smtClean="0">
                <a:solidFill>
                  <a:srgbClr val="003300"/>
                </a:solidFill>
              </a:rPr>
              <a:t>Niessl</a:t>
            </a:r>
            <a:r>
              <a:rPr lang="en-US" sz="1600" b="1" i="1" dirty="0" smtClean="0">
                <a:solidFill>
                  <a:srgbClr val="003300"/>
                </a:solidFill>
              </a:rPr>
              <a:t> (</a:t>
            </a:r>
            <a:r>
              <a:rPr lang="en-US" sz="1600" b="1" i="1" dirty="0" err="1" smtClean="0">
                <a:solidFill>
                  <a:srgbClr val="003300"/>
                </a:solidFill>
              </a:rPr>
              <a:t>Sacc</a:t>
            </a:r>
            <a:r>
              <a:rPr lang="en-US" sz="1600" b="1" i="1" dirty="0" smtClean="0">
                <a:solidFill>
                  <a:srgbClr val="003300"/>
                </a:solidFill>
              </a:rPr>
              <a:t>)</a:t>
            </a:r>
            <a:r>
              <a:rPr lang="ru-RU" sz="1600" dirty="0" smtClean="0">
                <a:solidFill>
                  <a:srgbClr val="000000"/>
                </a:solidFill>
              </a:rPr>
              <a:t>,</a:t>
            </a:r>
          </a:p>
          <a:p>
            <a:r>
              <a:rPr lang="ru-RU" sz="1600" dirty="0" smtClean="0">
                <a:solidFill>
                  <a:srgbClr val="000000"/>
                </a:solidFill>
              </a:rPr>
              <a:t> </a:t>
            </a:r>
          </a:p>
          <a:p>
            <a:r>
              <a:rPr lang="ru-RU" sz="1600" i="1" dirty="0" smtClean="0">
                <a:solidFill>
                  <a:srgbClr val="000000"/>
                </a:solidFill>
              </a:rPr>
              <a:t>-</a:t>
            </a:r>
            <a:r>
              <a:rPr lang="en-US" sz="1600" b="1" i="1" dirty="0" smtClean="0">
                <a:solidFill>
                  <a:srgbClr val="000000"/>
                </a:solidFill>
              </a:rPr>
              <a:t> </a:t>
            </a:r>
            <a:r>
              <a:rPr lang="en-US" sz="1600" b="1" i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Botrytis  </a:t>
            </a:r>
            <a:r>
              <a:rPr lang="en-US" sz="1600" b="1" i="1" dirty="0" err="1" smtClean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cinerea</a:t>
            </a:r>
            <a:r>
              <a:rPr lang="en-US" sz="1600" b="1" i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1600" b="1" i="1" dirty="0" err="1" smtClean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Pers</a:t>
            </a:r>
            <a:r>
              <a:rPr lang="ru-RU" sz="1600" dirty="0" smtClean="0">
                <a:solidFill>
                  <a:srgbClr val="000000"/>
                </a:solidFill>
              </a:rPr>
              <a:t>;</a:t>
            </a:r>
          </a:p>
          <a:p>
            <a:endParaRPr lang="ru-RU" sz="1600" dirty="0" smtClean="0">
              <a:solidFill>
                <a:srgbClr val="000000"/>
              </a:solidFill>
            </a:endParaRPr>
          </a:p>
          <a:p>
            <a:r>
              <a:rPr lang="ru-RU" sz="1600" dirty="0" smtClean="0">
                <a:solidFill>
                  <a:srgbClr val="000000"/>
                </a:solidFill>
              </a:rPr>
              <a:t>- </a:t>
            </a:r>
            <a:r>
              <a:rPr lang="en-US" sz="1600" b="1" i="1" dirty="0" smtClean="0">
                <a:solidFill>
                  <a:srgbClr val="003300"/>
                </a:solidFill>
              </a:rPr>
              <a:t>F. </a:t>
            </a:r>
            <a:r>
              <a:rPr lang="en-US" sz="1600" b="1" i="1" dirty="0" err="1" smtClean="0">
                <a:solidFill>
                  <a:srgbClr val="003300"/>
                </a:solidFill>
              </a:rPr>
              <a:t>oxysporum</a:t>
            </a:r>
            <a:r>
              <a:rPr lang="ru-RU" sz="1600" b="1" i="1" dirty="0" smtClean="0">
                <a:solidFill>
                  <a:srgbClr val="003300"/>
                </a:solidFill>
              </a:rPr>
              <a:t> </a:t>
            </a:r>
            <a:r>
              <a:rPr lang="en-US" sz="1600" b="1" i="1" dirty="0" err="1" smtClean="0">
                <a:solidFill>
                  <a:srgbClr val="003300"/>
                </a:solidFill>
              </a:rPr>
              <a:t>Schl</a:t>
            </a:r>
            <a:endParaRPr lang="ru-RU" sz="1600" b="1" i="1" dirty="0" smtClean="0">
              <a:solidFill>
                <a:srgbClr val="003300"/>
              </a:solidFill>
            </a:endParaRPr>
          </a:p>
          <a:p>
            <a:endParaRPr lang="ru-RU" sz="1600" b="1" i="1" dirty="0" smtClean="0">
              <a:solidFill>
                <a:srgbClr val="003300"/>
              </a:solidFill>
            </a:endParaRPr>
          </a:p>
          <a:p>
            <a:endParaRPr lang="ru-RU" sz="1600" b="1" i="1" dirty="0" smtClean="0">
              <a:solidFill>
                <a:srgbClr val="003300"/>
              </a:solidFill>
            </a:endParaRPr>
          </a:p>
          <a:p>
            <a:endParaRPr lang="ru-RU" sz="16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357158" y="5857892"/>
            <a:ext cx="8429684" cy="86485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r>
              <a:rPr lang="ru-RU" sz="1800" b="1" i="1" dirty="0">
                <a:solidFill>
                  <a:srgbClr val="0000FF"/>
                </a:solidFill>
              </a:rPr>
              <a:t>*</a:t>
            </a:r>
            <a:r>
              <a:rPr lang="ru-RU" sz="1800" i="1" dirty="0">
                <a:solidFill>
                  <a:srgbClr val="0000FF"/>
                </a:solidFill>
              </a:rPr>
              <a:t>-из коллекции </a:t>
            </a:r>
            <a:r>
              <a:rPr lang="ru-RU" sz="1600" b="1" i="1" dirty="0">
                <a:solidFill>
                  <a:srgbClr val="0000FF"/>
                </a:solidFill>
              </a:rPr>
              <a:t>лаборатории создания микробиологических средств защиты растений и коллекции микроорганизмов</a:t>
            </a:r>
          </a:p>
          <a:p>
            <a:pPr eaLnBrk="1" hangingPunct="1">
              <a:lnSpc>
                <a:spcPct val="90000"/>
              </a:lnSpc>
              <a:buNone/>
              <a:defRPr/>
            </a:pPr>
            <a:r>
              <a:rPr lang="ru-RU" sz="1800" i="1" dirty="0">
                <a:solidFill>
                  <a:srgbClr val="0000FF"/>
                </a:solidFill>
              </a:rPr>
              <a:t> </a:t>
            </a:r>
            <a:r>
              <a:rPr lang="ru-RU" sz="1800" i="1" dirty="0" err="1">
                <a:solidFill>
                  <a:srgbClr val="0000FF"/>
                </a:solidFill>
              </a:rPr>
              <a:t>Всеросийского</a:t>
            </a:r>
            <a:r>
              <a:rPr lang="ru-RU" sz="1800" i="1" dirty="0">
                <a:solidFill>
                  <a:srgbClr val="0000FF"/>
                </a:solidFill>
              </a:rPr>
              <a:t> НИИ биологической защиты растений (г. Краснодар).</a:t>
            </a:r>
            <a:endParaRPr lang="ru-RU" sz="1800" b="1" i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051958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5" name="Rectangle 11"/>
          <p:cNvSpPr>
            <a:spLocks noChangeArrowheads="1"/>
          </p:cNvSpPr>
          <p:nvPr/>
        </p:nvSpPr>
        <p:spPr bwMode="auto">
          <a:xfrm>
            <a:off x="179388" y="0"/>
            <a:ext cx="8964612" cy="70788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dirty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Внешний вид колоний фитопатогенных 	</a:t>
            </a:r>
            <a:r>
              <a:rPr lang="ru-RU" sz="20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грибов</a:t>
            </a:r>
            <a:r>
              <a:rPr lang="en-US" sz="20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000" b="1" dirty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как объектов действия </a:t>
            </a:r>
            <a:r>
              <a:rPr lang="en-US" sz="2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B. thuringiensis</a:t>
            </a:r>
            <a:endParaRPr lang="ru-RU" sz="2000" b="1" i="1" dirty="0">
              <a:solidFill>
                <a:srgbClr val="00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1281" name="Rectangle 17"/>
          <p:cNvSpPr>
            <a:spLocks noChangeArrowheads="1"/>
          </p:cNvSpPr>
          <p:nvPr/>
        </p:nvSpPr>
        <p:spPr bwMode="auto">
          <a:xfrm>
            <a:off x="642910" y="3500438"/>
            <a:ext cx="170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B. </a:t>
            </a:r>
            <a:r>
              <a:rPr lang="en-US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cinerea</a:t>
            </a:r>
            <a:endParaRPr lang="ru-RU" b="1" i="1" dirty="0">
              <a:solidFill>
                <a:srgbClr val="00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8572528" y="6215082"/>
            <a:ext cx="462149" cy="476250"/>
          </a:xfrm>
        </p:spPr>
        <p:txBody>
          <a:bodyPr/>
          <a:lstStyle/>
          <a:p>
            <a:pPr>
              <a:defRPr/>
            </a:pPr>
            <a:fld id="{3A2915B4-7339-4B4E-8022-33BB45ABFAA9}" type="slidenum">
              <a:rPr lang="ru-RU" sz="1600" b="1" smtClean="0">
                <a:solidFill>
                  <a:srgbClr val="000000"/>
                </a:solidFill>
              </a:rPr>
              <a:pPr>
                <a:defRPr/>
              </a:pPr>
              <a:t>7</a:t>
            </a:fld>
            <a:endParaRPr lang="ru-RU" sz="1600" b="1" dirty="0">
              <a:solidFill>
                <a:srgbClr val="000000"/>
              </a:solidFill>
              <a:latin typeface="Arial Cyr" charset="-52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214282" y="928670"/>
            <a:ext cx="8927262" cy="5578335"/>
            <a:chOff x="214282" y="928670"/>
            <a:chExt cx="8927262" cy="5578335"/>
          </a:xfrm>
        </p:grpSpPr>
        <p:grpSp>
          <p:nvGrpSpPr>
            <p:cNvPr id="2" name="Group 12"/>
            <p:cNvGrpSpPr>
              <a:grpSpLocks/>
            </p:cNvGrpSpPr>
            <p:nvPr/>
          </p:nvGrpSpPr>
          <p:grpSpPr bwMode="auto">
            <a:xfrm>
              <a:off x="214282" y="928670"/>
              <a:ext cx="5759450" cy="3833813"/>
              <a:chOff x="1837" y="1525"/>
              <a:chExt cx="3628" cy="2415"/>
            </a:xfrm>
          </p:grpSpPr>
          <p:pic>
            <p:nvPicPr>
              <p:cNvPr id="11278" name="Picture 14" descr="ботритиз1"/>
              <p:cNvPicPr>
                <a:picLocks noChangeAspect="1" noChangeArrowheads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=""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37" y="1525"/>
                <a:ext cx="1769" cy="15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1279" name="Picture 15" descr="F"/>
              <p:cNvPicPr>
                <a:picLocks noChangeAspect="1" noChangeArrowheads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=""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15" y="2478"/>
                <a:ext cx="1950" cy="14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sp>
          <p:nvSpPr>
            <p:cNvPr id="11283" name="Rectangle 19"/>
            <p:cNvSpPr>
              <a:spLocks noChangeArrowheads="1"/>
            </p:cNvSpPr>
            <p:nvPr/>
          </p:nvSpPr>
          <p:spPr bwMode="auto">
            <a:xfrm>
              <a:off x="3357554" y="4857760"/>
              <a:ext cx="2251075" cy="45720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 i="1" dirty="0">
                  <a:solidFill>
                    <a:srgbClr val="003300"/>
                  </a:solidFill>
                </a:rPr>
                <a:t>F. </a:t>
              </a:r>
              <a:r>
                <a:rPr lang="en-US" b="1" i="1" dirty="0" err="1">
                  <a:solidFill>
                    <a:srgbClr val="003300"/>
                  </a:solidFill>
                </a:rPr>
                <a:t>oxysporum</a:t>
              </a:r>
              <a:endParaRPr lang="ru-RU" b="1" i="1" dirty="0">
                <a:solidFill>
                  <a:srgbClr val="003300"/>
                </a:solidFill>
              </a:endParaRPr>
            </a:p>
          </p:txBody>
        </p:sp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757460" y="3445643"/>
              <a:ext cx="3384084" cy="2633680"/>
            </a:xfrm>
            <a:prstGeom prst="rect">
              <a:avLst/>
            </a:prstGeom>
          </p:spPr>
        </p:pic>
        <p:sp>
          <p:nvSpPr>
            <p:cNvPr id="10" name="Rectangle 19"/>
            <p:cNvSpPr>
              <a:spLocks noChangeArrowheads="1"/>
            </p:cNvSpPr>
            <p:nvPr/>
          </p:nvSpPr>
          <p:spPr bwMode="auto">
            <a:xfrm>
              <a:off x="5969270" y="6045340"/>
              <a:ext cx="2146742" cy="46166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 i="1" dirty="0">
                  <a:solidFill>
                    <a:srgbClr val="003300"/>
                  </a:solidFill>
                </a:rPr>
                <a:t>D. </a:t>
              </a:r>
              <a:r>
                <a:rPr lang="en-US" b="1" i="1" dirty="0" err="1">
                  <a:solidFill>
                    <a:srgbClr val="003300"/>
                  </a:solidFill>
                </a:rPr>
                <a:t>applanata</a:t>
              </a:r>
              <a:endParaRPr lang="ru-RU" b="1" i="1" dirty="0">
                <a:solidFill>
                  <a:srgbClr val="003300"/>
                </a:solidFill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37470687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2915B4-7339-4B4E-8022-33BB45ABFAA9}" type="slidenum">
              <a:rPr lang="ru-RU" sz="1600" smtClean="0">
                <a:solidFill>
                  <a:srgbClr val="000000"/>
                </a:solidFill>
              </a:rPr>
              <a:pPr>
                <a:defRPr/>
              </a:pPr>
              <a:t>8</a:t>
            </a:fld>
            <a:endParaRPr lang="ru-RU" sz="1600" dirty="0">
              <a:solidFill>
                <a:srgbClr val="000000"/>
              </a:solidFill>
              <a:latin typeface="Arial Cyr" charset="-52"/>
            </a:endParaRPr>
          </a:p>
        </p:txBody>
      </p:sp>
      <p:sp>
        <p:nvSpPr>
          <p:cNvPr id="51201" name="Rectangle 1"/>
          <p:cNvSpPr>
            <a:spLocks noChangeArrowheads="1"/>
          </p:cNvSpPr>
          <p:nvPr/>
        </p:nvSpPr>
        <p:spPr bwMode="auto">
          <a:xfrm>
            <a:off x="714348" y="655836"/>
            <a:ext cx="7786742" cy="3831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49263" algn="just">
              <a:lnSpc>
                <a:spcPct val="150000"/>
              </a:lnSpc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При длительном отсутствии своевременного проведения мониторинга за состоянием насаждений смородины и  проведения защитных мероприятий крыжовниковая огневка способна  увеличивать свою вредоносность.  Потери урожая могут достигать 40-98%.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+mj-lt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Вредоносность побеговой тли обусловлена задержкой роста растений смородины,  в дальнейшем поврежденные побеги к осени не вызревают и подмерзают зимой, что впоследствии сказывается на урожайности культуры и качестве урожая.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+mj-l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0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14290"/>
            <a:ext cx="8229600" cy="550414"/>
          </a:xfrm>
        </p:spPr>
        <p:txBody>
          <a:bodyPr/>
          <a:lstStyle/>
          <a:p>
            <a:pPr eaLnBrk="1" hangingPunct="1">
              <a:defRPr/>
            </a:pPr>
            <a:r>
              <a:rPr lang="ru-RU" sz="1800" dirty="0">
                <a:solidFill>
                  <a:srgbClr val="000000"/>
                </a:solidFill>
              </a:rPr>
              <a:t>Таблица 1. </a:t>
            </a:r>
            <a:r>
              <a:rPr lang="ru-RU" sz="1800" b="1" dirty="0">
                <a:solidFill>
                  <a:srgbClr val="000000"/>
                </a:solidFill>
              </a:rPr>
              <a:t>Влияние бактериальных штаммов </a:t>
            </a:r>
            <a:r>
              <a:rPr lang="en-US" sz="1800" b="1" i="1" dirty="0">
                <a:solidFill>
                  <a:srgbClr val="003300"/>
                </a:solidFill>
                <a:effectLst/>
              </a:rPr>
              <a:t>Bacillus thuringiensis </a:t>
            </a:r>
            <a:r>
              <a:rPr lang="ru-RU" sz="1800" b="1" dirty="0">
                <a:solidFill>
                  <a:srgbClr val="000000"/>
                </a:solidFill>
              </a:rPr>
              <a:t>на повреждаемость смородины крыжовниковой огневкой</a:t>
            </a:r>
            <a:endParaRPr lang="ru-RU" sz="1800" b="1" i="1" dirty="0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572528" y="6215082"/>
            <a:ext cx="571472" cy="476250"/>
          </a:xfrm>
        </p:spPr>
        <p:txBody>
          <a:bodyPr/>
          <a:lstStyle/>
          <a:p>
            <a:pPr>
              <a:defRPr/>
            </a:pPr>
            <a:fld id="{203D4BB2-E1C8-4FDD-9E55-868EFD9A0C25}" type="slidenum">
              <a:rPr lang="ru-RU" sz="1600" b="1" smtClean="0">
                <a:solidFill>
                  <a:srgbClr val="000000"/>
                </a:solidFill>
              </a:rPr>
              <a:pPr>
                <a:defRPr/>
              </a:pPr>
              <a:t>9</a:t>
            </a:fld>
            <a:endParaRPr lang="ru-RU" sz="1600" b="1" dirty="0">
              <a:solidFill>
                <a:srgbClr val="000000"/>
              </a:solidFill>
              <a:latin typeface="Arial Cyr" charset="-52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422741672"/>
              </p:ext>
            </p:extLst>
          </p:nvPr>
        </p:nvGraphicFramePr>
        <p:xfrm>
          <a:off x="467544" y="908720"/>
          <a:ext cx="8144647" cy="4513356"/>
        </p:xfrm>
        <a:graphic>
          <a:graphicData uri="http://schemas.openxmlformats.org/drawingml/2006/table">
            <a:tbl>
              <a:tblPr/>
              <a:tblGrid>
                <a:gridCol w="200147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9970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50019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55589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587377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507173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Варианты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Концентрация,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КОЕ/мл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Поврежденных ягод, 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  <a:endParaRPr lang="ru-RU" sz="16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Биологическая эффективность, 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79314">
                <a:tc v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600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solidFill>
                            <a:srgbClr val="0033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До обработки, 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solidFill>
                            <a:srgbClr val="0033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После обработки, 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600" dirty="0">
                        <a:solidFill>
                          <a:srgbClr val="003300"/>
                        </a:solidFill>
                        <a:effectLst/>
                        <a:highlight>
                          <a:srgbClr val="FFFF00"/>
                        </a:highligh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7931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Контроль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600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18,6</a:t>
                      </a:r>
                      <a:endParaRPr lang="ru-RU" sz="1600" dirty="0">
                        <a:solidFill>
                          <a:srgbClr val="0033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20,4</a:t>
                      </a:r>
                      <a:endParaRPr lang="ru-RU" sz="1600">
                        <a:solidFill>
                          <a:srgbClr val="0033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600" dirty="0">
                        <a:solidFill>
                          <a:srgbClr val="003300"/>
                        </a:solidFill>
                        <a:effectLst/>
                        <a:highlight>
                          <a:srgbClr val="FFFF00"/>
                        </a:highligh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5298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600" b="1" i="1" dirty="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B</a:t>
                      </a:r>
                      <a:r>
                        <a:rPr lang="ru-RU" sz="1600" b="1" i="1" dirty="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 </a:t>
                      </a:r>
                      <a:r>
                        <a:rPr lang="en-US" sz="1600" b="1" i="1" dirty="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thuringiensis</a:t>
                      </a:r>
                      <a:r>
                        <a:rPr lang="en-US" sz="1600" b="1" dirty="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G</a:t>
                      </a:r>
                      <a:r>
                        <a:rPr lang="ru-RU" sz="1600" b="1" dirty="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600" dirty="0">
                        <a:solidFill>
                          <a:srgbClr val="0033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r>
                        <a:rPr lang="ru-RU" sz="1600" baseline="30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6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17,8</a:t>
                      </a:r>
                      <a:endParaRPr lang="ru-RU" sz="1600">
                        <a:solidFill>
                          <a:srgbClr val="0033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11,2</a:t>
                      </a:r>
                      <a:endParaRPr lang="ru-RU" sz="1600">
                        <a:solidFill>
                          <a:srgbClr val="0033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42,5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600" b="1" i="1" dirty="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B</a:t>
                      </a:r>
                      <a:r>
                        <a:rPr lang="ru-RU" sz="1600" b="1" i="1" dirty="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r>
                        <a:rPr lang="ru-RU" sz="1600" b="1" i="1" baseline="0" dirty="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b="1" i="1" dirty="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thuringiensis</a:t>
                      </a:r>
                      <a:r>
                        <a:rPr lang="en-US" sz="1600" b="1" dirty="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G</a:t>
                      </a:r>
                      <a:r>
                        <a:rPr lang="ru-RU" sz="1600" b="1" dirty="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600" dirty="0">
                        <a:solidFill>
                          <a:srgbClr val="0033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r>
                        <a:rPr lang="ru-RU" sz="1600" baseline="30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6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18,3</a:t>
                      </a:r>
                      <a:endParaRPr lang="ru-RU" sz="1600">
                        <a:solidFill>
                          <a:srgbClr val="0033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8,1</a:t>
                      </a:r>
                      <a:endParaRPr lang="ru-RU" sz="1600" dirty="0">
                        <a:solidFill>
                          <a:srgbClr val="0033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59,7</a:t>
                      </a:r>
                      <a:endParaRPr lang="ru-RU" sz="1600" dirty="0">
                        <a:solidFill>
                          <a:srgbClr val="0033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5627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600" b="1" i="1" dirty="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B</a:t>
                      </a:r>
                      <a:r>
                        <a:rPr lang="ru-RU" sz="1600" b="1" i="1" dirty="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 </a:t>
                      </a:r>
                      <a:r>
                        <a:rPr lang="en-US" sz="1600" b="1" i="1" dirty="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thuringiensis</a:t>
                      </a:r>
                      <a:r>
                        <a:rPr lang="en-US" sz="1600" b="1" dirty="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G</a:t>
                      </a:r>
                      <a:r>
                        <a:rPr lang="ru-RU" sz="1600" b="1" dirty="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600" dirty="0">
                        <a:solidFill>
                          <a:srgbClr val="0033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r>
                        <a:rPr lang="ru-RU" sz="1600" baseline="30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6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17,9</a:t>
                      </a:r>
                      <a:endParaRPr lang="ru-RU" sz="1600">
                        <a:solidFill>
                          <a:srgbClr val="0033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10,5</a:t>
                      </a:r>
                      <a:endParaRPr lang="ru-RU" sz="1600">
                        <a:solidFill>
                          <a:srgbClr val="0033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46,8</a:t>
                      </a:r>
                      <a:endParaRPr lang="ru-RU" sz="1600" b="1" dirty="0">
                        <a:solidFill>
                          <a:srgbClr val="0000FF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5627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600" b="1" i="1" dirty="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B</a:t>
                      </a:r>
                      <a:r>
                        <a:rPr lang="ru-RU" sz="1600" b="1" i="1" dirty="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r>
                        <a:rPr lang="ru-RU" sz="1600" b="1" i="1" baseline="0" dirty="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b="1" i="1" dirty="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thuringiensis</a:t>
                      </a:r>
                      <a:r>
                        <a:rPr lang="en-US" sz="1600" b="1" dirty="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G</a:t>
                      </a:r>
                      <a:r>
                        <a:rPr lang="ru-RU" sz="1600" b="1" dirty="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600" dirty="0">
                        <a:solidFill>
                          <a:srgbClr val="0033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r>
                        <a:rPr lang="ru-RU" sz="1600" baseline="30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6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18,1</a:t>
                      </a:r>
                      <a:endParaRPr lang="ru-RU" sz="1600">
                        <a:solidFill>
                          <a:srgbClr val="0033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6,5</a:t>
                      </a:r>
                      <a:endParaRPr lang="ru-RU" sz="1600">
                        <a:solidFill>
                          <a:srgbClr val="0033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67,2</a:t>
                      </a:r>
                      <a:endParaRPr lang="ru-RU" sz="1600" dirty="0">
                        <a:solidFill>
                          <a:srgbClr val="0033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5627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600" b="1" i="1" dirty="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B</a:t>
                      </a:r>
                      <a:r>
                        <a:rPr lang="ru-RU" sz="1600" b="1" i="1" dirty="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r>
                        <a:rPr lang="ru-RU" sz="1600" b="1" i="1" baseline="0" dirty="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b="1" i="1" dirty="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thuringiensis</a:t>
                      </a:r>
                      <a:r>
                        <a:rPr lang="en-US" sz="1600" b="1" dirty="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G</a:t>
                      </a:r>
                      <a:r>
                        <a:rPr lang="ru-RU" sz="1600" b="1" dirty="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600" dirty="0">
                        <a:solidFill>
                          <a:srgbClr val="0033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r>
                        <a:rPr lang="ru-RU" sz="1600" baseline="30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6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18,0</a:t>
                      </a:r>
                      <a:endParaRPr lang="ru-RU" sz="1600">
                        <a:solidFill>
                          <a:srgbClr val="0033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11,2</a:t>
                      </a:r>
                      <a:endParaRPr lang="ru-RU" sz="1600">
                        <a:solidFill>
                          <a:srgbClr val="0033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43,4</a:t>
                      </a:r>
                      <a:endParaRPr lang="ru-RU" sz="1600" dirty="0">
                        <a:solidFill>
                          <a:srgbClr val="0033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5627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600" b="1" i="1" dirty="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B</a:t>
                      </a:r>
                      <a:r>
                        <a:rPr lang="ru-RU" sz="1600" b="1" i="1" dirty="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r>
                        <a:rPr lang="ru-RU" sz="1600" b="1" i="1" baseline="0" dirty="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b="1" i="1" dirty="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thuringiensis</a:t>
                      </a:r>
                      <a:r>
                        <a:rPr lang="en-US" sz="1600" b="1" dirty="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G</a:t>
                      </a:r>
                      <a:r>
                        <a:rPr lang="ru-RU" sz="1600" b="1" dirty="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600" dirty="0">
                        <a:solidFill>
                          <a:srgbClr val="0033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r>
                        <a:rPr lang="ru-RU" sz="1600" baseline="30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6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17,6</a:t>
                      </a:r>
                      <a:endParaRPr lang="ru-RU" sz="1600">
                        <a:solidFill>
                          <a:srgbClr val="0033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9,5</a:t>
                      </a:r>
                      <a:endParaRPr lang="ru-RU" sz="1600">
                        <a:solidFill>
                          <a:srgbClr val="0033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51,0</a:t>
                      </a:r>
                      <a:endParaRPr lang="ru-RU" sz="1600" b="1" dirty="0">
                        <a:solidFill>
                          <a:srgbClr val="0000FF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7931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НСР</a:t>
                      </a:r>
                      <a:r>
                        <a:rPr lang="ru-RU" sz="1600" baseline="-25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05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по вариантам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60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0" dirty="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2,7</a:t>
                      </a:r>
                      <a:endParaRPr lang="ru-RU" sz="1600" b="0" dirty="0">
                        <a:solidFill>
                          <a:srgbClr val="0033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2,7</a:t>
                      </a:r>
                      <a:endParaRPr lang="ru-RU" sz="1600" b="0">
                        <a:solidFill>
                          <a:srgbClr val="0033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600" dirty="0"/>
                    </a:p>
                  </a:txBody>
                  <a:tcPr marL="68580" marR="68580" marT="0" marB="0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7931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НСР</a:t>
                      </a:r>
                      <a:r>
                        <a:rPr lang="ru-RU" sz="1600" baseline="-25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05</a:t>
                      </a: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по срокам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60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1,4</a:t>
                      </a:r>
                      <a:endParaRPr lang="ru-RU" sz="1600" b="0">
                        <a:solidFill>
                          <a:srgbClr val="0033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0" dirty="0">
                          <a:solidFill>
                            <a:srgbClr val="0033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1,4</a:t>
                      </a:r>
                      <a:endParaRPr lang="ru-RU" sz="1600" b="0" dirty="0">
                        <a:solidFill>
                          <a:srgbClr val="0033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600" dirty="0"/>
                    </a:p>
                  </a:txBody>
                  <a:tcPr marL="68580" marR="68580" marT="0" marB="0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19626626"/>
      </p:ext>
    </p:extLst>
  </p:cSld>
  <p:clrMapOvr>
    <a:masterClrMapping/>
  </p:clrMapOvr>
</p:sld>
</file>

<file path=ppt/theme/theme1.xml><?xml version="1.0" encoding="utf-8"?>
<a:theme xmlns:a="http://schemas.openxmlformats.org/drawingml/2006/main" name="Textured">
  <a:themeElements>
    <a:clrScheme name="Textured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Textured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Textured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ured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Textured</Template>
  <TotalTime>6909</TotalTime>
  <Words>1517</Words>
  <Application>Microsoft Office PowerPoint</Application>
  <PresentationFormat>Экран (4:3)</PresentationFormat>
  <Paragraphs>560</Paragraphs>
  <Slides>24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Textured</vt:lpstr>
      <vt:lpstr>ШТАММЫ BACILLUS  THURINGIENSIS   С ЭНТОМОПАТОГЕННЫМИ И АНТИФУНГАЛЬНЫМИ СВОЙСТВАМИ</vt:lpstr>
      <vt:lpstr>Актуальность проблемы</vt:lpstr>
      <vt:lpstr>Цель исследований: изучить энтомопатогенные  и антифунгальные свойства новых штаммов бактерий Bacillus  thuringiensis в отношении вредных организмов на ягодных культурах </vt:lpstr>
      <vt:lpstr>Слайд 4</vt:lpstr>
      <vt:lpstr>Модельные полевые эксперименты  на черной смородине</vt:lpstr>
      <vt:lpstr>Слайд 6</vt:lpstr>
      <vt:lpstr>Слайд 7</vt:lpstr>
      <vt:lpstr>Слайд 8</vt:lpstr>
      <vt:lpstr>Таблица 1. Влияние бактериальных штаммов Bacillus thuringiensis на повреждаемость смородины крыжовниковой огневкой</vt:lpstr>
      <vt:lpstr>Таблица 2. Влияние бактериальных штаммов Bacillus thuringiensis на повреждаемость смородины крыжовниковой побеговой тлей</vt:lpstr>
      <vt:lpstr>Таблица 3. Влияние  бактериальных штаммов B. thuringiensis  G1-G3 на рост фитопатогенного  гриба Didymella applanata in vitro</vt:lpstr>
      <vt:lpstr>Слайд 12</vt:lpstr>
      <vt:lpstr>Слайд 13</vt:lpstr>
      <vt:lpstr>Слайд 14</vt:lpstr>
      <vt:lpstr>Таблица 4. Влияние  бактериальных штаммов B. thuringiensis  G1-G3 на рост фитопатогенного  гриба Botrytis сinerea in vitro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ЗАКЛЮЧЕНИЕ</vt:lpstr>
      <vt:lpstr>Благодарю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 слайда отсутствует</dc:title>
  <dc:creator>06</dc:creator>
  <cp:lastModifiedBy>Бандикут</cp:lastModifiedBy>
  <cp:revision>634</cp:revision>
  <dcterms:created xsi:type="dcterms:W3CDTF">2004-10-20T04:18:58Z</dcterms:created>
  <dcterms:modified xsi:type="dcterms:W3CDTF">2018-09-04T09:54:03Z</dcterms:modified>
</cp:coreProperties>
</file>