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omments/comment1.xml" ContentType="application/vnd.openxmlformats-officedocument.presentationml.comments+xml"/>
  <Override PartName="/ppt/charts/chart2.xml" ContentType="application/vnd.openxmlformats-officedocument.drawingml.chart+xml"/>
  <Override PartName="/ppt/comments/comment2.xml" ContentType="application/vnd.openxmlformats-officedocument.presentationml.comment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87" r:id="rId2"/>
    <p:sldId id="261" r:id="rId3"/>
    <p:sldId id="260" r:id="rId4"/>
    <p:sldId id="288" r:id="rId5"/>
    <p:sldId id="300" r:id="rId6"/>
    <p:sldId id="321" r:id="rId7"/>
    <p:sldId id="319" r:id="rId8"/>
    <p:sldId id="318" r:id="rId9"/>
    <p:sldId id="320" r:id="rId10"/>
    <p:sldId id="313" r:id="rId11"/>
    <p:sldId id="315" r:id="rId12"/>
    <p:sldId id="314" r:id="rId13"/>
    <p:sldId id="322" r:id="rId14"/>
    <p:sldId id="305" r:id="rId15"/>
    <p:sldId id="327" r:id="rId16"/>
    <p:sldId id="286" r:id="rId17"/>
    <p:sldId id="299" r:id="rId18"/>
    <p:sldId id="317" r:id="rId19"/>
    <p:sldId id="302" r:id="rId20"/>
  </p:sldIdLst>
  <p:sldSz cx="9144000" cy="6858000" type="screen4x3"/>
  <p:notesSz cx="5883275" cy="88519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8">
          <p15:clr>
            <a:srgbClr val="A4A3A4"/>
          </p15:clr>
        </p15:guide>
        <p15:guide id="2" orient="horz" pos="210">
          <p15:clr>
            <a:srgbClr val="A4A3A4"/>
          </p15:clr>
        </p15:guide>
        <p15:guide id="3" orient="horz">
          <p15:clr>
            <a:srgbClr val="A4A3A4"/>
          </p15:clr>
        </p15:guide>
        <p15:guide id="4" orient="horz" pos="2160">
          <p15:clr>
            <a:srgbClr val="A4A3A4"/>
          </p15:clr>
        </p15:guide>
        <p15:guide id="5" orient="horz" pos="1434">
          <p15:clr>
            <a:srgbClr val="A4A3A4"/>
          </p15:clr>
        </p15:guide>
        <p15:guide id="6" orient="horz" pos="4319">
          <p15:clr>
            <a:srgbClr val="A4A3A4"/>
          </p15:clr>
        </p15:guide>
        <p15:guide id="7" pos="5738">
          <p15:clr>
            <a:srgbClr val="A4A3A4"/>
          </p15:clr>
        </p15:guide>
        <p15:guide id="8" pos="1973">
          <p15:clr>
            <a:srgbClr val="A4A3A4"/>
          </p15:clr>
        </p15:guide>
        <p15:guide id="9" pos="4694">
          <p15:clr>
            <a:srgbClr val="A4A3A4"/>
          </p15:clr>
        </p15:guide>
        <p15:guide id="10" pos="2608">
          <p15:clr>
            <a:srgbClr val="A4A3A4"/>
          </p15:clr>
        </p15:guide>
        <p15:guide id="11" pos="3152">
          <p15:clr>
            <a:srgbClr val="A4A3A4"/>
          </p15:clr>
        </p15:guide>
        <p15:guide id="12" pos="1746">
          <p15:clr>
            <a:srgbClr val="A4A3A4"/>
          </p15:clr>
        </p15:guide>
        <p15:guide id="13" pos="5465">
          <p15:clr>
            <a:srgbClr val="A4A3A4"/>
          </p15:clr>
        </p15:guide>
        <p15:guide id="14"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guide id="3" orient="horz" pos="2788">
          <p15:clr>
            <a:srgbClr val="A4A3A4"/>
          </p15:clr>
        </p15:guide>
        <p15:guide id="4" pos="185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лександр Козицын" initials="АК"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F14"/>
    <a:srgbClr val="BCFF37"/>
    <a:srgbClr val="595959"/>
    <a:srgbClr val="FFFFFF"/>
    <a:srgbClr val="D3D3D3"/>
    <a:srgbClr val="919191"/>
    <a:srgbClr val="BCE200"/>
    <a:srgbClr val="D2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autoAdjust="0"/>
    <p:restoredTop sz="94622" autoAdjust="0"/>
  </p:normalViewPr>
  <p:slideViewPr>
    <p:cSldViewPr>
      <p:cViewPr varScale="1">
        <p:scale>
          <a:sx n="110" d="100"/>
          <a:sy n="110" d="100"/>
        </p:scale>
        <p:origin x="-1644" y="-96"/>
      </p:cViewPr>
      <p:guideLst>
        <p:guide orient="horz" pos="28"/>
        <p:guide orient="horz" pos="210"/>
        <p:guide orient="horz"/>
        <p:guide orient="horz" pos="2160"/>
        <p:guide orient="horz" pos="1434"/>
        <p:guide orient="horz" pos="4319"/>
        <p:guide pos="5738"/>
        <p:guide pos="1973"/>
        <p:guide pos="4694"/>
        <p:guide pos="2608"/>
        <p:guide pos="3152"/>
        <p:guide pos="1746"/>
        <p:guide pos="5465"/>
        <p:guide pos="2880"/>
      </p:guideLst>
    </p:cSldViewPr>
  </p:slideViewPr>
  <p:outlineViewPr>
    <p:cViewPr>
      <p:scale>
        <a:sx n="33" d="100"/>
        <a:sy n="33" d="100"/>
      </p:scale>
      <p:origin x="42" y="655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4080" y="-114"/>
      </p:cViewPr>
      <p:guideLst>
        <p:guide orient="horz" pos="3110"/>
        <p:guide orient="horz" pos="2788"/>
        <p:guide pos="2141"/>
        <p:guide pos="18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lexa\Google%20&#1044;&#1080;&#1089;&#1082;\Information%20sphere%60s\BZR\&#1044;&#1080;&#1089;&#1089;&#1077;&#1088;&#1090;&#1072;&#1094;&#1080;&#1103;\&#1054;&#1090;&#1095;&#1105;&#1090;%201%20&#1075;&#1086;&#1076;\&#1052;&#1072;&#1090;&#1077;&#1088;&#1080;&#1072;&#1083;&#1099;\&#1043;&#1088;&#1072;&#1092;&#1080;&#1082;&#1080;.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Alexa\Google%20&#1044;&#1080;&#1089;&#1082;\Information%20sphere%60s\BZR\&#1044;&#1080;&#1089;&#1089;&#1077;&#1088;&#1090;&#1072;&#1094;&#1080;&#1103;\&#1054;&#1090;&#1095;&#1105;&#1090;%201%20&#1075;&#1086;&#1076;\&#1052;&#1072;&#1090;&#1077;&#1088;&#1080;&#1072;&#1083;&#1099;\&#1043;&#1088;&#1072;&#1092;&#1080;&#1082;&#1080;.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Alexa\Google%20&#1044;&#1080;&#1089;&#1082;\Information%20sphere%60s\BZR\&#1044;&#1080;&#1089;&#1089;&#1077;&#1088;&#1090;&#1072;&#1094;&#1080;&#1103;\&#1054;&#1090;&#1095;&#1105;&#1090;%201%20&#1075;&#1086;&#1076;\&#1052;&#1072;&#1090;&#1077;&#1088;&#1080;&#1072;&#1083;&#1099;\&#1043;&#1088;&#1072;&#1092;&#1080;&#1082;&#10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Стабильность!$M$30</c:f>
              <c:strCache>
                <c:ptCount val="1"/>
                <c:pt idx="0">
                  <c:v>Фунгистатическая активность</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numRef>
              <c:f>Аэрация!$C$5:$C$8</c:f>
              <c:numCache>
                <c:formatCode>General</c:formatCode>
                <c:ptCount val="4"/>
                <c:pt idx="0">
                  <c:v>0.2</c:v>
                </c:pt>
                <c:pt idx="1">
                  <c:v>0.4</c:v>
                </c:pt>
                <c:pt idx="2">
                  <c:v>0.6</c:v>
                </c:pt>
                <c:pt idx="3">
                  <c:v>0.8</c:v>
                </c:pt>
              </c:numCache>
            </c:numRef>
          </c:cat>
          <c:val>
            <c:numRef>
              <c:f>Аэрация!$E$5:$E$8</c:f>
              <c:numCache>
                <c:formatCode>General</c:formatCode>
                <c:ptCount val="4"/>
                <c:pt idx="0">
                  <c:v>6</c:v>
                </c:pt>
                <c:pt idx="1">
                  <c:v>7</c:v>
                </c:pt>
                <c:pt idx="2">
                  <c:v>10</c:v>
                </c:pt>
                <c:pt idx="3">
                  <c:v>2</c:v>
                </c:pt>
              </c:numCache>
            </c:numRef>
          </c:val>
          <c:extLst xmlns:c16r2="http://schemas.microsoft.com/office/drawing/2015/06/chart">
            <c:ext xmlns:c16="http://schemas.microsoft.com/office/drawing/2014/chart" uri="{C3380CC4-5D6E-409C-BE32-E72D297353CC}">
              <c16:uniqueId val="{00000000-9973-4FDD-9216-1B5696B068C2}"/>
            </c:ext>
          </c:extLst>
        </c:ser>
        <c:dLbls>
          <c:showLegendKey val="0"/>
          <c:showVal val="0"/>
          <c:showCatName val="0"/>
          <c:showSerName val="0"/>
          <c:showPercent val="0"/>
          <c:showBubbleSize val="0"/>
        </c:dLbls>
        <c:gapWidth val="219"/>
        <c:axId val="130918272"/>
        <c:axId val="130916352"/>
      </c:barChart>
      <c:lineChart>
        <c:grouping val="standard"/>
        <c:varyColors val="0"/>
        <c:ser>
          <c:idx val="0"/>
          <c:order val="0"/>
          <c:tx>
            <c:strRef>
              <c:f>Стабильность!$M$28</c:f>
              <c:strCache>
                <c:ptCount val="1"/>
                <c:pt idx="0">
                  <c:v>КОЕ, кл/мл</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numRef>
              <c:f>Аэрация!$C$5:$C$8</c:f>
              <c:numCache>
                <c:formatCode>General</c:formatCode>
                <c:ptCount val="4"/>
                <c:pt idx="0">
                  <c:v>0.2</c:v>
                </c:pt>
                <c:pt idx="1">
                  <c:v>0.4</c:v>
                </c:pt>
                <c:pt idx="2">
                  <c:v>0.6</c:v>
                </c:pt>
                <c:pt idx="3">
                  <c:v>0.8</c:v>
                </c:pt>
              </c:numCache>
            </c:numRef>
          </c:cat>
          <c:val>
            <c:numRef>
              <c:f>Аэрация!$D$5:$D$8</c:f>
              <c:numCache>
                <c:formatCode>0.00E+00</c:formatCode>
                <c:ptCount val="4"/>
                <c:pt idx="0">
                  <c:v>94000000</c:v>
                </c:pt>
                <c:pt idx="1">
                  <c:v>96000000</c:v>
                </c:pt>
                <c:pt idx="2">
                  <c:v>3000000000</c:v>
                </c:pt>
                <c:pt idx="3">
                  <c:v>3000000000</c:v>
                </c:pt>
              </c:numCache>
            </c:numRef>
          </c:val>
          <c:smooth val="0"/>
          <c:extLst xmlns:c16r2="http://schemas.microsoft.com/office/drawing/2015/06/chart">
            <c:ext xmlns:c16="http://schemas.microsoft.com/office/drawing/2014/chart" uri="{C3380CC4-5D6E-409C-BE32-E72D297353CC}">
              <c16:uniqueId val="{00000001-9973-4FDD-9216-1B5696B068C2}"/>
            </c:ext>
          </c:extLst>
        </c:ser>
        <c:dLbls>
          <c:showLegendKey val="0"/>
          <c:showVal val="0"/>
          <c:showCatName val="0"/>
          <c:showSerName val="0"/>
          <c:showPercent val="0"/>
          <c:showBubbleSize val="0"/>
        </c:dLbls>
        <c:marker val="1"/>
        <c:smooth val="0"/>
        <c:axId val="130930176"/>
        <c:axId val="130919808"/>
      </c:lineChart>
      <c:valAx>
        <c:axId val="13091635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ru-RU" dirty="0" err="1" smtClean="0"/>
                  <a:t>фунгицидная</a:t>
                </a:r>
                <a:r>
                  <a:rPr lang="ru-RU" dirty="0" smtClean="0"/>
                  <a:t> </a:t>
                </a:r>
                <a:r>
                  <a:rPr lang="ru-RU" dirty="0"/>
                  <a:t>активность,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30918272"/>
        <c:crosses val="max"/>
        <c:crossBetween val="between"/>
      </c:valAx>
      <c:catAx>
        <c:axId val="13091827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ru-RU"/>
                  <a:t>аэрация </a:t>
                </a:r>
                <a:r>
                  <a:rPr lang="ru-RU" sz="900" b="0" i="0" u="none" strike="noStrike" cap="all" baseline="0">
                    <a:effectLst/>
                  </a:rPr>
                  <a:t>м</a:t>
                </a:r>
                <a:r>
                  <a:rPr lang="ru-RU" sz="900" b="0" i="0" u="none" strike="noStrike" cap="all" baseline="30000">
                    <a:effectLst/>
                  </a:rPr>
                  <a:t>3</a:t>
                </a:r>
                <a:r>
                  <a:rPr lang="ru-RU" sz="900" b="0" i="0" u="none" strike="noStrike" cap="all" baseline="0">
                    <a:effectLst/>
                  </a:rPr>
                  <a:t>/ч</a:t>
                </a: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30916352"/>
        <c:crosses val="autoZero"/>
        <c:auto val="1"/>
        <c:lblAlgn val="ctr"/>
        <c:lblOffset val="100"/>
        <c:noMultiLvlLbl val="0"/>
      </c:catAx>
      <c:valAx>
        <c:axId val="130919808"/>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ru-RU"/>
                  <a:t>КОЕ, кл/мл</a:t>
                </a:r>
              </a:p>
            </c:rich>
          </c:tx>
          <c:layout/>
          <c:overlay val="0"/>
          <c:spPr>
            <a:noFill/>
            <a:ln>
              <a:noFill/>
            </a:ln>
            <a:effectLst/>
          </c:sp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30930176"/>
        <c:crosses val="autoZero"/>
        <c:crossBetween val="between"/>
      </c:valAx>
      <c:catAx>
        <c:axId val="130930176"/>
        <c:scaling>
          <c:orientation val="minMax"/>
        </c:scaling>
        <c:delete val="1"/>
        <c:axPos val="b"/>
        <c:numFmt formatCode="General" sourceLinked="1"/>
        <c:majorTickMark val="none"/>
        <c:minorTickMark val="none"/>
        <c:tickLblPos val="nextTo"/>
        <c:crossAx val="1309198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Стабильность!$M$30</c:f>
              <c:strCache>
                <c:ptCount val="1"/>
                <c:pt idx="0">
                  <c:v>Фунгистатическая активность</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numRef>
              <c:f>Аэрация!$C$5:$C$8</c:f>
              <c:numCache>
                <c:formatCode>General</c:formatCode>
                <c:ptCount val="4"/>
                <c:pt idx="0">
                  <c:v>0.2</c:v>
                </c:pt>
                <c:pt idx="1">
                  <c:v>0.4</c:v>
                </c:pt>
                <c:pt idx="2">
                  <c:v>0.6</c:v>
                </c:pt>
                <c:pt idx="3">
                  <c:v>0.8</c:v>
                </c:pt>
              </c:numCache>
            </c:numRef>
          </c:cat>
          <c:val>
            <c:numRef>
              <c:f>Аэрация!$E$11:$E$14</c:f>
              <c:numCache>
                <c:formatCode>General</c:formatCode>
                <c:ptCount val="4"/>
                <c:pt idx="0">
                  <c:v>8</c:v>
                </c:pt>
                <c:pt idx="1">
                  <c:v>8.5</c:v>
                </c:pt>
                <c:pt idx="2">
                  <c:v>10.5</c:v>
                </c:pt>
                <c:pt idx="3">
                  <c:v>9.5</c:v>
                </c:pt>
              </c:numCache>
            </c:numRef>
          </c:val>
          <c:extLst xmlns:c16r2="http://schemas.microsoft.com/office/drawing/2015/06/chart">
            <c:ext xmlns:c16="http://schemas.microsoft.com/office/drawing/2014/chart" uri="{C3380CC4-5D6E-409C-BE32-E72D297353CC}">
              <c16:uniqueId val="{00000000-4F35-42F4-8D18-89F12FE0999E}"/>
            </c:ext>
          </c:extLst>
        </c:ser>
        <c:dLbls>
          <c:showLegendKey val="0"/>
          <c:showVal val="0"/>
          <c:showCatName val="0"/>
          <c:showSerName val="0"/>
          <c:showPercent val="0"/>
          <c:showBubbleSize val="0"/>
        </c:dLbls>
        <c:gapWidth val="219"/>
        <c:axId val="129998208"/>
        <c:axId val="129995904"/>
      </c:barChart>
      <c:lineChart>
        <c:grouping val="standard"/>
        <c:varyColors val="0"/>
        <c:ser>
          <c:idx val="0"/>
          <c:order val="0"/>
          <c:tx>
            <c:strRef>
              <c:f>Стабильность!$M$28</c:f>
              <c:strCache>
                <c:ptCount val="1"/>
                <c:pt idx="0">
                  <c:v>КОЕ, кл/мл</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numRef>
              <c:f>Аэрация!$C$5:$C$8</c:f>
              <c:numCache>
                <c:formatCode>General</c:formatCode>
                <c:ptCount val="4"/>
                <c:pt idx="0">
                  <c:v>0.2</c:v>
                </c:pt>
                <c:pt idx="1">
                  <c:v>0.4</c:v>
                </c:pt>
                <c:pt idx="2">
                  <c:v>0.6</c:v>
                </c:pt>
                <c:pt idx="3">
                  <c:v>0.8</c:v>
                </c:pt>
              </c:numCache>
            </c:numRef>
          </c:cat>
          <c:val>
            <c:numRef>
              <c:f>Аэрация!$D$11:$D$14</c:f>
              <c:numCache>
                <c:formatCode>0.00E+00</c:formatCode>
                <c:ptCount val="4"/>
                <c:pt idx="0">
                  <c:v>620000000</c:v>
                </c:pt>
                <c:pt idx="1">
                  <c:v>320000000</c:v>
                </c:pt>
                <c:pt idx="2">
                  <c:v>630000000</c:v>
                </c:pt>
                <c:pt idx="3">
                  <c:v>550000000</c:v>
                </c:pt>
              </c:numCache>
            </c:numRef>
          </c:val>
          <c:smooth val="0"/>
          <c:extLst xmlns:c16r2="http://schemas.microsoft.com/office/drawing/2015/06/chart">
            <c:ext xmlns:c16="http://schemas.microsoft.com/office/drawing/2014/chart" uri="{C3380CC4-5D6E-409C-BE32-E72D297353CC}">
              <c16:uniqueId val="{00000001-4F35-42F4-8D18-89F12FE0999E}"/>
            </c:ext>
          </c:extLst>
        </c:ser>
        <c:dLbls>
          <c:showLegendKey val="0"/>
          <c:showVal val="0"/>
          <c:showCatName val="0"/>
          <c:showSerName val="0"/>
          <c:showPercent val="0"/>
          <c:showBubbleSize val="0"/>
        </c:dLbls>
        <c:marker val="1"/>
        <c:smooth val="0"/>
        <c:axId val="130002304"/>
        <c:axId val="130000384"/>
      </c:lineChart>
      <c:valAx>
        <c:axId val="129995904"/>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ru-RU" dirty="0" err="1" smtClean="0"/>
                  <a:t>фунгицидная</a:t>
                </a:r>
                <a:r>
                  <a:rPr lang="ru-RU" dirty="0" smtClean="0"/>
                  <a:t> </a:t>
                </a:r>
                <a:r>
                  <a:rPr lang="ru-RU" dirty="0"/>
                  <a:t>активность,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29998208"/>
        <c:crosses val="max"/>
        <c:crossBetween val="between"/>
      </c:valAx>
      <c:catAx>
        <c:axId val="129998208"/>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ru-RU"/>
                  <a:t>аэрация </a:t>
                </a:r>
                <a:r>
                  <a:rPr lang="ru-RU" sz="900" b="0" i="0" u="none" strike="noStrike" cap="all" baseline="0">
                    <a:effectLst/>
                  </a:rPr>
                  <a:t>м</a:t>
                </a:r>
                <a:r>
                  <a:rPr lang="ru-RU" sz="900" b="0" i="0" u="none" strike="noStrike" cap="all" baseline="30000">
                    <a:effectLst/>
                  </a:rPr>
                  <a:t>3</a:t>
                </a:r>
                <a:r>
                  <a:rPr lang="ru-RU" sz="900" b="0" i="0" u="none" strike="noStrike" cap="all" baseline="0">
                    <a:effectLst/>
                  </a:rPr>
                  <a:t>/ч</a:t>
                </a: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29995904"/>
        <c:crosses val="autoZero"/>
        <c:auto val="1"/>
        <c:lblAlgn val="ctr"/>
        <c:lblOffset val="100"/>
        <c:noMultiLvlLbl val="0"/>
      </c:catAx>
      <c:valAx>
        <c:axId val="130000384"/>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ru-RU"/>
                  <a:t>КОЕ, кл/мл</a:t>
                </a:r>
              </a:p>
            </c:rich>
          </c:tx>
          <c:layout/>
          <c:overlay val="0"/>
          <c:spPr>
            <a:noFill/>
            <a:ln>
              <a:noFill/>
            </a:ln>
            <a:effectLst/>
          </c:sp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30002304"/>
        <c:crosses val="autoZero"/>
        <c:crossBetween val="between"/>
      </c:valAx>
      <c:catAx>
        <c:axId val="130002304"/>
        <c:scaling>
          <c:orientation val="minMax"/>
        </c:scaling>
        <c:delete val="1"/>
        <c:axPos val="b"/>
        <c:numFmt formatCode="General" sourceLinked="1"/>
        <c:majorTickMark val="none"/>
        <c:minorTickMark val="none"/>
        <c:tickLblPos val="nextTo"/>
        <c:crossAx val="1300003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Стабильность!$M$30</c:f>
              <c:strCache>
                <c:ptCount val="1"/>
                <c:pt idx="0">
                  <c:v>Фунгистатическая активность</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val>
            <c:numRef>
              <c:f>Стабильность!$F$9:$F$36</c:f>
              <c:numCache>
                <c:formatCode>General</c:formatCode>
                <c:ptCount val="28"/>
                <c:pt idx="0">
                  <c:v>12</c:v>
                </c:pt>
                <c:pt idx="1">
                  <c:v>3</c:v>
                </c:pt>
                <c:pt idx="2">
                  <c:v>11</c:v>
                </c:pt>
                <c:pt idx="3">
                  <c:v>8</c:v>
                </c:pt>
                <c:pt idx="4">
                  <c:v>8</c:v>
                </c:pt>
                <c:pt idx="5">
                  <c:v>12</c:v>
                </c:pt>
                <c:pt idx="6">
                  <c:v>17</c:v>
                </c:pt>
                <c:pt idx="7">
                  <c:v>14</c:v>
                </c:pt>
                <c:pt idx="8">
                  <c:v>17</c:v>
                </c:pt>
                <c:pt idx="9">
                  <c:v>20</c:v>
                </c:pt>
                <c:pt idx="10">
                  <c:v>17</c:v>
                </c:pt>
                <c:pt idx="11">
                  <c:v>19</c:v>
                </c:pt>
                <c:pt idx="12">
                  <c:v>14</c:v>
                </c:pt>
                <c:pt idx="13">
                  <c:v>22</c:v>
                </c:pt>
                <c:pt idx="14">
                  <c:v>18</c:v>
                </c:pt>
                <c:pt idx="15">
                  <c:v>16</c:v>
                </c:pt>
                <c:pt idx="16">
                  <c:v>24</c:v>
                </c:pt>
                <c:pt idx="17">
                  <c:v>10</c:v>
                </c:pt>
                <c:pt idx="18">
                  <c:v>16</c:v>
                </c:pt>
                <c:pt idx="19">
                  <c:v>26</c:v>
                </c:pt>
                <c:pt idx="20">
                  <c:v>24</c:v>
                </c:pt>
                <c:pt idx="21">
                  <c:v>23</c:v>
                </c:pt>
                <c:pt idx="22">
                  <c:v>17</c:v>
                </c:pt>
                <c:pt idx="23">
                  <c:v>30</c:v>
                </c:pt>
                <c:pt idx="24">
                  <c:v>7</c:v>
                </c:pt>
                <c:pt idx="25">
                  <c:v>6</c:v>
                </c:pt>
                <c:pt idx="26">
                  <c:v>10</c:v>
                </c:pt>
                <c:pt idx="27">
                  <c:v>2</c:v>
                </c:pt>
              </c:numCache>
            </c:numRef>
          </c:val>
          <c:extLst xmlns:c16r2="http://schemas.microsoft.com/office/drawing/2015/06/chart">
            <c:ext xmlns:c16="http://schemas.microsoft.com/office/drawing/2014/chart" uri="{C3380CC4-5D6E-409C-BE32-E72D297353CC}">
              <c16:uniqueId val="{00000000-C304-4C01-AFA7-3ABCC98F7400}"/>
            </c:ext>
          </c:extLst>
        </c:ser>
        <c:dLbls>
          <c:showLegendKey val="0"/>
          <c:showVal val="0"/>
          <c:showCatName val="0"/>
          <c:showSerName val="0"/>
          <c:showPercent val="0"/>
          <c:showBubbleSize val="0"/>
        </c:dLbls>
        <c:gapWidth val="219"/>
        <c:axId val="130078208"/>
        <c:axId val="130067456"/>
      </c:barChart>
      <c:lineChart>
        <c:grouping val="standard"/>
        <c:varyColors val="0"/>
        <c:ser>
          <c:idx val="0"/>
          <c:order val="0"/>
          <c:tx>
            <c:strRef>
              <c:f>Стабильность!$M$28</c:f>
              <c:strCache>
                <c:ptCount val="1"/>
                <c:pt idx="0">
                  <c:v>КОЕ, кл/мл</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strRef>
              <c:f>Стабильность!$D$31</c:f>
              <c:strCache>
                <c:ptCount val="1"/>
                <c:pt idx="0">
                  <c:v>июль</c:v>
                </c:pt>
              </c:strCache>
            </c:strRef>
          </c:cat>
          <c:val>
            <c:numRef>
              <c:f>Стабильность!$E$9:$E$36</c:f>
              <c:numCache>
                <c:formatCode>0.00E+00</c:formatCode>
                <c:ptCount val="28"/>
                <c:pt idx="0">
                  <c:v>800000000</c:v>
                </c:pt>
                <c:pt idx="1">
                  <c:v>440000000</c:v>
                </c:pt>
                <c:pt idx="2">
                  <c:v>32900000</c:v>
                </c:pt>
                <c:pt idx="3">
                  <c:v>44100000</c:v>
                </c:pt>
                <c:pt idx="4">
                  <c:v>240000000</c:v>
                </c:pt>
                <c:pt idx="5">
                  <c:v>480000000</c:v>
                </c:pt>
                <c:pt idx="6">
                  <c:v>1380000000</c:v>
                </c:pt>
                <c:pt idx="7">
                  <c:v>675000000</c:v>
                </c:pt>
                <c:pt idx="8">
                  <c:v>1800000000</c:v>
                </c:pt>
                <c:pt idx="9">
                  <c:v>140000000</c:v>
                </c:pt>
                <c:pt idx="10">
                  <c:v>3340000000</c:v>
                </c:pt>
                <c:pt idx="11">
                  <c:v>1330000000</c:v>
                </c:pt>
                <c:pt idx="12">
                  <c:v>70000000</c:v>
                </c:pt>
                <c:pt idx="13">
                  <c:v>400000000</c:v>
                </c:pt>
                <c:pt idx="14">
                  <c:v>137000000</c:v>
                </c:pt>
                <c:pt idx="15">
                  <c:v>566000000</c:v>
                </c:pt>
                <c:pt idx="16">
                  <c:v>1200000000</c:v>
                </c:pt>
                <c:pt idx="17">
                  <c:v>1500000000</c:v>
                </c:pt>
                <c:pt idx="18">
                  <c:v>2070000000</c:v>
                </c:pt>
                <c:pt idx="19">
                  <c:v>852000000</c:v>
                </c:pt>
                <c:pt idx="20">
                  <c:v>87000000</c:v>
                </c:pt>
                <c:pt idx="21">
                  <c:v>7800000000</c:v>
                </c:pt>
                <c:pt idx="22">
                  <c:v>1300000000</c:v>
                </c:pt>
                <c:pt idx="23">
                  <c:v>2000000000</c:v>
                </c:pt>
                <c:pt idx="24">
                  <c:v>96000000</c:v>
                </c:pt>
                <c:pt idx="25">
                  <c:v>94000000</c:v>
                </c:pt>
                <c:pt idx="26">
                  <c:v>3000000000</c:v>
                </c:pt>
                <c:pt idx="27">
                  <c:v>3000000000</c:v>
                </c:pt>
              </c:numCache>
            </c:numRef>
          </c:val>
          <c:smooth val="0"/>
          <c:extLst xmlns:c16r2="http://schemas.microsoft.com/office/drawing/2015/06/chart">
            <c:ext xmlns:c16="http://schemas.microsoft.com/office/drawing/2014/chart" uri="{C3380CC4-5D6E-409C-BE32-E72D297353CC}">
              <c16:uniqueId val="{00000001-C304-4C01-AFA7-3ABCC98F7400}"/>
            </c:ext>
          </c:extLst>
        </c:ser>
        <c:dLbls>
          <c:showLegendKey val="0"/>
          <c:showVal val="0"/>
          <c:showCatName val="0"/>
          <c:showSerName val="0"/>
          <c:showPercent val="0"/>
          <c:showBubbleSize val="0"/>
        </c:dLbls>
        <c:marker val="1"/>
        <c:smooth val="0"/>
        <c:axId val="130160128"/>
        <c:axId val="130080128"/>
      </c:lineChart>
      <c:valAx>
        <c:axId val="130067456"/>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cap="all" baseline="0">
                    <a:solidFill>
                      <a:schemeClr val="tx1">
                        <a:lumMod val="50000"/>
                        <a:lumOff val="50000"/>
                      </a:schemeClr>
                    </a:solidFill>
                    <a:latin typeface="+mn-lt"/>
                    <a:ea typeface="+mn-ea"/>
                    <a:cs typeface="+mn-cs"/>
                  </a:defRPr>
                </a:pPr>
                <a:r>
                  <a:rPr lang="ru-RU" dirty="0" err="1"/>
                  <a:t>фунгицидная</a:t>
                </a:r>
                <a:r>
                  <a:rPr lang="ru-RU" dirty="0"/>
                  <a:t> активность,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ru-RU"/>
          </a:p>
        </c:txPr>
        <c:crossAx val="130078208"/>
        <c:crosses val="max"/>
        <c:crossBetween val="between"/>
      </c:valAx>
      <c:catAx>
        <c:axId val="130078208"/>
        <c:scaling>
          <c:orientation val="minMax"/>
        </c:scaling>
        <c:delete val="0"/>
        <c:axPos val="b"/>
        <c:title>
          <c:tx>
            <c:rich>
              <a:bodyPr rot="0" spcFirstLastPara="1" vertOverflow="ellipsis" vert="horz" wrap="square" anchor="ctr" anchorCtr="1"/>
              <a:lstStyle/>
              <a:p>
                <a:pPr>
                  <a:defRPr sz="1000" b="0" i="0" u="none" strike="noStrike" kern="1200" cap="all" baseline="0">
                    <a:solidFill>
                      <a:schemeClr val="tx1">
                        <a:lumMod val="50000"/>
                        <a:lumOff val="50000"/>
                      </a:schemeClr>
                    </a:solidFill>
                    <a:latin typeface="+mn-lt"/>
                    <a:ea typeface="+mn-ea"/>
                    <a:cs typeface="+mn-cs"/>
                  </a:defRPr>
                </a:pPr>
                <a:r>
                  <a:rPr lang="ru-RU"/>
                  <a:t>март-декабрь 2017</a:t>
                </a:r>
              </a:p>
            </c:rich>
          </c:tx>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ru-RU"/>
          </a:p>
        </c:txPr>
        <c:crossAx val="130067456"/>
        <c:crosses val="autoZero"/>
        <c:auto val="1"/>
        <c:lblAlgn val="ctr"/>
        <c:lblOffset val="100"/>
        <c:noMultiLvlLbl val="0"/>
      </c:catAx>
      <c:valAx>
        <c:axId val="130080128"/>
        <c:scaling>
          <c:logBase val="10"/>
          <c:orientation val="minMax"/>
          <c:min val="100000"/>
        </c:scaling>
        <c:delete val="0"/>
        <c:axPos val="l"/>
        <c:title>
          <c:tx>
            <c:rich>
              <a:bodyPr rot="-5400000" spcFirstLastPara="1" vertOverflow="ellipsis" vert="horz" wrap="square" anchor="ctr" anchorCtr="1"/>
              <a:lstStyle/>
              <a:p>
                <a:pPr>
                  <a:defRPr sz="1000" b="0" i="0" u="none" strike="noStrike" kern="1200" cap="all" baseline="0">
                    <a:solidFill>
                      <a:schemeClr val="tx1">
                        <a:lumMod val="50000"/>
                        <a:lumOff val="50000"/>
                      </a:schemeClr>
                    </a:solidFill>
                    <a:latin typeface="+mn-lt"/>
                    <a:ea typeface="+mn-ea"/>
                    <a:cs typeface="+mn-cs"/>
                  </a:defRPr>
                </a:pPr>
                <a:r>
                  <a:rPr lang="ru-RU"/>
                  <a:t>КОЕ, кл/мл</a:t>
                </a:r>
              </a:p>
            </c:rich>
          </c:tx>
          <c:layout/>
          <c:overlay val="0"/>
          <c:spPr>
            <a:noFill/>
            <a:ln>
              <a:noFill/>
            </a:ln>
            <a:effectLst/>
          </c:sp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ru-RU"/>
          </a:p>
        </c:txPr>
        <c:crossAx val="130160128"/>
        <c:crosses val="autoZero"/>
        <c:crossBetween val="between"/>
      </c:valAx>
      <c:catAx>
        <c:axId val="130160128"/>
        <c:scaling>
          <c:orientation val="minMax"/>
        </c:scaling>
        <c:delete val="1"/>
        <c:axPos val="b"/>
        <c:numFmt formatCode="General" sourceLinked="1"/>
        <c:majorTickMark val="none"/>
        <c:minorTickMark val="none"/>
        <c:tickLblPos val="nextTo"/>
        <c:crossAx val="13008012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000"/>
      </a:pPr>
      <a:endParaRPr lang="ru-RU"/>
    </a:p>
  </c:txPr>
  <c:externalData r:id="rId1">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1-24T15:36:37.806" idx="3">
    <p:pos x="10" y="10"/>
    <p:text>ед. измерения, Название, Рис. №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1-24T15:36:37.806" idx="3">
    <p:pos x="10" y="10"/>
    <p:text>ед. измерения, Название, Рис. №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550060" cy="442595"/>
          </a:xfrm>
          <a:prstGeom prst="rect">
            <a:avLst/>
          </a:prstGeom>
        </p:spPr>
        <p:txBody>
          <a:bodyPr vert="horz" lIns="80815" tIns="40407" rIns="80815" bIns="40407" rtlCol="0"/>
          <a:lstStyle>
            <a:lvl1pPr algn="l" fontAlgn="auto">
              <a:spcBef>
                <a:spcPts val="0"/>
              </a:spcBef>
              <a:spcAft>
                <a:spcPts val="0"/>
              </a:spcAft>
              <a:defRPr sz="1100">
                <a:latin typeface="+mn-lt"/>
              </a:defRPr>
            </a:lvl1pPr>
          </a:lstStyle>
          <a:p>
            <a:pPr>
              <a:defRPr/>
            </a:pPr>
            <a:endParaRPr lang="ru-RU"/>
          </a:p>
        </p:txBody>
      </p:sp>
      <p:sp>
        <p:nvSpPr>
          <p:cNvPr id="3" name="Дата 2"/>
          <p:cNvSpPr>
            <a:spLocks noGrp="1"/>
          </p:cNvSpPr>
          <p:nvPr>
            <p:ph type="dt" sz="quarter" idx="1"/>
          </p:nvPr>
        </p:nvSpPr>
        <p:spPr>
          <a:xfrm>
            <a:off x="3331841" y="1"/>
            <a:ext cx="2550060" cy="442595"/>
          </a:xfrm>
          <a:prstGeom prst="rect">
            <a:avLst/>
          </a:prstGeom>
        </p:spPr>
        <p:txBody>
          <a:bodyPr vert="horz" lIns="80815" tIns="40407" rIns="80815" bIns="40407" rtlCol="0"/>
          <a:lstStyle>
            <a:lvl1pPr algn="r" fontAlgn="auto">
              <a:spcBef>
                <a:spcPts val="0"/>
              </a:spcBef>
              <a:spcAft>
                <a:spcPts val="0"/>
              </a:spcAft>
              <a:defRPr sz="1100">
                <a:latin typeface="+mn-lt"/>
              </a:defRPr>
            </a:lvl1pPr>
          </a:lstStyle>
          <a:p>
            <a:pPr>
              <a:defRPr/>
            </a:pPr>
            <a:fld id="{8A815A3C-69F0-46E4-96F0-0A9B736AFD09}" type="datetimeFigureOut">
              <a:rPr lang="ru-RU"/>
              <a:pPr>
                <a:defRPr/>
              </a:pPr>
              <a:t>10.09.2018</a:t>
            </a:fld>
            <a:endParaRPr lang="ru-RU"/>
          </a:p>
        </p:txBody>
      </p:sp>
      <p:sp>
        <p:nvSpPr>
          <p:cNvPr id="4" name="Нижний колонтитул 3"/>
          <p:cNvSpPr>
            <a:spLocks noGrp="1"/>
          </p:cNvSpPr>
          <p:nvPr>
            <p:ph type="ftr" sz="quarter" idx="2"/>
          </p:nvPr>
        </p:nvSpPr>
        <p:spPr>
          <a:xfrm>
            <a:off x="0" y="8407883"/>
            <a:ext cx="2550060" cy="442595"/>
          </a:xfrm>
          <a:prstGeom prst="rect">
            <a:avLst/>
          </a:prstGeom>
        </p:spPr>
        <p:txBody>
          <a:bodyPr vert="horz" lIns="80815" tIns="40407" rIns="80815" bIns="40407" rtlCol="0" anchor="b"/>
          <a:lstStyle>
            <a:lvl1pPr algn="l" fontAlgn="auto">
              <a:spcBef>
                <a:spcPts val="0"/>
              </a:spcBef>
              <a:spcAft>
                <a:spcPts val="0"/>
              </a:spcAft>
              <a:defRPr sz="1100">
                <a:latin typeface="+mn-lt"/>
              </a:defRPr>
            </a:lvl1pPr>
          </a:lstStyle>
          <a:p>
            <a:pPr>
              <a:defRPr/>
            </a:pPr>
            <a:endParaRPr lang="ru-RU"/>
          </a:p>
        </p:txBody>
      </p:sp>
      <p:sp>
        <p:nvSpPr>
          <p:cNvPr id="5" name="Номер слайда 4"/>
          <p:cNvSpPr>
            <a:spLocks noGrp="1"/>
          </p:cNvSpPr>
          <p:nvPr>
            <p:ph type="sldNum" sz="quarter" idx="3"/>
          </p:nvPr>
        </p:nvSpPr>
        <p:spPr>
          <a:xfrm>
            <a:off x="3331841" y="8407883"/>
            <a:ext cx="2550060" cy="442595"/>
          </a:xfrm>
          <a:prstGeom prst="rect">
            <a:avLst/>
          </a:prstGeom>
        </p:spPr>
        <p:txBody>
          <a:bodyPr vert="horz" lIns="80815" tIns="40407" rIns="80815" bIns="40407" rtlCol="0" anchor="b"/>
          <a:lstStyle>
            <a:lvl1pPr algn="r" fontAlgn="auto">
              <a:spcBef>
                <a:spcPts val="0"/>
              </a:spcBef>
              <a:spcAft>
                <a:spcPts val="0"/>
              </a:spcAft>
              <a:defRPr sz="1100">
                <a:latin typeface="+mn-lt"/>
              </a:defRPr>
            </a:lvl1pPr>
          </a:lstStyle>
          <a:p>
            <a:pPr>
              <a:defRPr/>
            </a:pPr>
            <a:fld id="{76C07F70-FD81-4E3B-BB46-C5758F60B234}" type="slidenum">
              <a:rPr lang="ru-RU"/>
              <a:pPr>
                <a:defRPr/>
              </a:pPr>
              <a:t>‹#›</a:t>
            </a:fld>
            <a:endParaRPr lang="ru-RU"/>
          </a:p>
        </p:txBody>
      </p:sp>
    </p:spTree>
    <p:extLst>
      <p:ext uri="{BB962C8B-B14F-4D97-AF65-F5344CB8AC3E}">
        <p14:creationId xmlns:p14="http://schemas.microsoft.com/office/powerpoint/2010/main" val="1248744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550060" cy="442595"/>
          </a:xfrm>
          <a:prstGeom prst="rect">
            <a:avLst/>
          </a:prstGeom>
        </p:spPr>
        <p:txBody>
          <a:bodyPr vert="horz" lIns="80815" tIns="40407" rIns="80815" bIns="40407" rtlCol="0"/>
          <a:lstStyle>
            <a:lvl1pPr algn="l">
              <a:defRPr sz="1100"/>
            </a:lvl1pPr>
          </a:lstStyle>
          <a:p>
            <a:endParaRPr lang="ru-RU"/>
          </a:p>
        </p:txBody>
      </p:sp>
      <p:sp>
        <p:nvSpPr>
          <p:cNvPr id="3" name="Дата 2"/>
          <p:cNvSpPr>
            <a:spLocks noGrp="1"/>
          </p:cNvSpPr>
          <p:nvPr>
            <p:ph type="dt" idx="1"/>
          </p:nvPr>
        </p:nvSpPr>
        <p:spPr>
          <a:xfrm>
            <a:off x="3331841" y="1"/>
            <a:ext cx="2550060" cy="442595"/>
          </a:xfrm>
          <a:prstGeom prst="rect">
            <a:avLst/>
          </a:prstGeom>
        </p:spPr>
        <p:txBody>
          <a:bodyPr vert="horz" lIns="80815" tIns="40407" rIns="80815" bIns="40407" rtlCol="0"/>
          <a:lstStyle>
            <a:lvl1pPr algn="r">
              <a:defRPr sz="1100"/>
            </a:lvl1pPr>
          </a:lstStyle>
          <a:p>
            <a:fld id="{BAFA0A43-383C-4F8F-9512-0DB1AA314819}" type="datetimeFigureOut">
              <a:rPr lang="ru-RU" smtClean="0"/>
              <a:t>10.09.2018</a:t>
            </a:fld>
            <a:endParaRPr lang="ru-RU"/>
          </a:p>
        </p:txBody>
      </p:sp>
      <p:sp>
        <p:nvSpPr>
          <p:cNvPr id="4" name="Образ слайда 3"/>
          <p:cNvSpPr>
            <a:spLocks noGrp="1" noRot="1" noChangeAspect="1"/>
          </p:cNvSpPr>
          <p:nvPr>
            <p:ph type="sldImg" idx="2"/>
          </p:nvPr>
        </p:nvSpPr>
        <p:spPr>
          <a:xfrm>
            <a:off x="730250" y="665163"/>
            <a:ext cx="4422775" cy="3317875"/>
          </a:xfrm>
          <a:prstGeom prst="rect">
            <a:avLst/>
          </a:prstGeom>
          <a:noFill/>
          <a:ln w="12700">
            <a:solidFill>
              <a:prstClr val="black"/>
            </a:solidFill>
          </a:ln>
        </p:spPr>
        <p:txBody>
          <a:bodyPr vert="horz" lIns="80815" tIns="40407" rIns="80815" bIns="40407" rtlCol="0" anchor="ctr"/>
          <a:lstStyle/>
          <a:p>
            <a:endParaRPr lang="ru-RU"/>
          </a:p>
        </p:txBody>
      </p:sp>
      <p:sp>
        <p:nvSpPr>
          <p:cNvPr id="5" name="Заметки 4"/>
          <p:cNvSpPr>
            <a:spLocks noGrp="1"/>
          </p:cNvSpPr>
          <p:nvPr>
            <p:ph type="body" sz="quarter" idx="3"/>
          </p:nvPr>
        </p:nvSpPr>
        <p:spPr>
          <a:xfrm>
            <a:off x="588053" y="4205364"/>
            <a:ext cx="4707170" cy="3983355"/>
          </a:xfrm>
          <a:prstGeom prst="rect">
            <a:avLst/>
          </a:prstGeom>
        </p:spPr>
        <p:txBody>
          <a:bodyPr vert="horz" lIns="80815" tIns="40407" rIns="80815" bIns="40407"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407883"/>
            <a:ext cx="2550060" cy="442595"/>
          </a:xfrm>
          <a:prstGeom prst="rect">
            <a:avLst/>
          </a:prstGeom>
        </p:spPr>
        <p:txBody>
          <a:bodyPr vert="horz" lIns="80815" tIns="40407" rIns="80815" bIns="40407" rtlCol="0" anchor="b"/>
          <a:lstStyle>
            <a:lvl1pPr algn="l">
              <a:defRPr sz="1100"/>
            </a:lvl1pPr>
          </a:lstStyle>
          <a:p>
            <a:endParaRPr lang="ru-RU"/>
          </a:p>
        </p:txBody>
      </p:sp>
      <p:sp>
        <p:nvSpPr>
          <p:cNvPr id="7" name="Номер слайда 6"/>
          <p:cNvSpPr>
            <a:spLocks noGrp="1"/>
          </p:cNvSpPr>
          <p:nvPr>
            <p:ph type="sldNum" sz="quarter" idx="5"/>
          </p:nvPr>
        </p:nvSpPr>
        <p:spPr>
          <a:xfrm>
            <a:off x="3331841" y="8407883"/>
            <a:ext cx="2550060" cy="442595"/>
          </a:xfrm>
          <a:prstGeom prst="rect">
            <a:avLst/>
          </a:prstGeom>
        </p:spPr>
        <p:txBody>
          <a:bodyPr vert="horz" lIns="80815" tIns="40407" rIns="80815" bIns="40407" rtlCol="0" anchor="b"/>
          <a:lstStyle>
            <a:lvl1pPr algn="r">
              <a:defRPr sz="1100"/>
            </a:lvl1pPr>
          </a:lstStyle>
          <a:p>
            <a:fld id="{6A12AAED-3BCF-44E1-82B7-EC182E633D3D}" type="slidenum">
              <a:rPr lang="ru-RU" smtClean="0"/>
              <a:t>‹#›</a:t>
            </a:fld>
            <a:endParaRPr lang="ru-RU"/>
          </a:p>
        </p:txBody>
      </p:sp>
    </p:spTree>
    <p:extLst>
      <p:ext uri="{BB962C8B-B14F-4D97-AF65-F5344CB8AC3E}">
        <p14:creationId xmlns:p14="http://schemas.microsoft.com/office/powerpoint/2010/main" val="83865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3"/>
          <p:cNvSpPr/>
          <p:nvPr userDrawn="1"/>
        </p:nvSpPr>
        <p:spPr>
          <a:xfrm>
            <a:off x="0" y="-27384"/>
            <a:ext cx="9144000" cy="2955926"/>
          </a:xfrm>
          <a:custGeom>
            <a:avLst/>
            <a:gdLst>
              <a:gd name="connsiteX0" fmla="*/ 0 w 10331996"/>
              <a:gd name="connsiteY0" fmla="*/ 2735999 h 2735999"/>
              <a:gd name="connsiteX1" fmla="*/ 10331996 w 10331996"/>
              <a:gd name="connsiteY1" fmla="*/ 2735999 h 2735999"/>
              <a:gd name="connsiteX2" fmla="*/ 10331996 w 10331996"/>
              <a:gd name="connsiteY2" fmla="*/ 0 h 2735999"/>
              <a:gd name="connsiteX3" fmla="*/ 0 w 10331996"/>
              <a:gd name="connsiteY3" fmla="*/ 0 h 2735999"/>
              <a:gd name="connsiteX4" fmla="*/ 0 w 10331996"/>
              <a:gd name="connsiteY4" fmla="*/ 2735999 h 2735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331996" h="2735999">
                <a:moveTo>
                  <a:pt x="0" y="2735999"/>
                </a:moveTo>
                <a:lnTo>
                  <a:pt x="10331996" y="2735999"/>
                </a:lnTo>
                <a:lnTo>
                  <a:pt x="10331996" y="0"/>
                </a:lnTo>
                <a:lnTo>
                  <a:pt x="0" y="0"/>
                </a:lnTo>
                <a:lnTo>
                  <a:pt x="0" y="2735999"/>
                </a:lnTo>
              </a:path>
            </a:pathLst>
          </a:custGeom>
          <a:solidFill>
            <a:srgbClr val="C0DF1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 </a:t>
            </a:r>
            <a:r>
              <a:rPr lang="en-US" altLang="zh-CN" dirty="0"/>
              <a:t>	</a:t>
            </a:r>
            <a:endParaRPr lang="zh-CN" altLang="en-US" dirty="0"/>
          </a:p>
        </p:txBody>
      </p:sp>
      <p:sp>
        <p:nvSpPr>
          <p:cNvPr id="2" name="Заголовок 1"/>
          <p:cNvSpPr>
            <a:spLocks noGrp="1"/>
          </p:cNvSpPr>
          <p:nvPr>
            <p:ph type="ctrTitle"/>
          </p:nvPr>
        </p:nvSpPr>
        <p:spPr>
          <a:xfrm>
            <a:off x="5004048" y="3284985"/>
            <a:ext cx="3686750" cy="1440672"/>
          </a:xfrm>
        </p:spPr>
        <p:txBody>
          <a:bodyPr/>
          <a:lstStyle>
            <a:lvl1pPr algn="l">
              <a:defRPr sz="2200" b="1" baseline="0">
                <a:latin typeface="Arial" pitchFamily="34" charset="0"/>
                <a:cs typeface="Arial"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5004048" y="4879747"/>
            <a:ext cx="3686750" cy="1717605"/>
          </a:xfrm>
        </p:spPr>
        <p:txBody>
          <a:bodyPr>
            <a:normAutofit/>
          </a:bodyPr>
          <a:lstStyle>
            <a:lvl1pPr marL="0" indent="0" algn="l">
              <a:buNone/>
              <a:defRPr sz="19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2001417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2" y="476250"/>
            <a:ext cx="7354887" cy="576263"/>
          </a:xfrm>
        </p:spPr>
        <p:txBody>
          <a:bodyPr anchor="t"/>
          <a:lstStyle/>
          <a:p>
            <a:r>
              <a:rPr lang="ru-RU" dirty="0" smtClean="0"/>
              <a:t>Образец заголовка</a:t>
            </a:r>
            <a:endParaRPr lang="ru-RU" dirty="0"/>
          </a:p>
        </p:txBody>
      </p:sp>
      <p:sp>
        <p:nvSpPr>
          <p:cNvPr id="6" name="Текст 5"/>
          <p:cNvSpPr>
            <a:spLocks noGrp="1"/>
          </p:cNvSpPr>
          <p:nvPr>
            <p:ph type="body" sz="quarter" idx="11"/>
          </p:nvPr>
        </p:nvSpPr>
        <p:spPr>
          <a:xfrm>
            <a:off x="468312" y="1341438"/>
            <a:ext cx="8207375" cy="4464050"/>
          </a:xfrm>
        </p:spPr>
        <p:txBody>
          <a:bodyPr>
            <a:normAutofit/>
          </a:bodyPr>
          <a:lstStyle>
            <a:lvl1pPr>
              <a:defRPr sz="1600"/>
            </a:lvl1pPr>
            <a:lvl2pPr marL="230400" indent="-180000">
              <a:defRPr sz="1600"/>
            </a:lvl2pPr>
            <a:lvl3pPr marL="460800" indent="-180000">
              <a:defRPr sz="1600"/>
            </a:lvl3pPr>
            <a:lvl4pPr marL="691200" indent="-180000">
              <a:defRPr sz="1600"/>
            </a:lvl4pPr>
            <a:lvl5pPr marL="921600" indent="-180000">
              <a:defRPr sz="16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Нижний колонтитул 4"/>
          <p:cNvSpPr>
            <a:spLocks noGrp="1"/>
          </p:cNvSpPr>
          <p:nvPr>
            <p:ph type="ftr" sz="quarter" idx="12"/>
          </p:nvPr>
        </p:nvSpPr>
        <p:spPr/>
        <p:txBody>
          <a:bodyPr/>
          <a:lstStyle>
            <a:lvl1pPr>
              <a:defRPr/>
            </a:lvl1pPr>
          </a:lstStyle>
          <a:p>
            <a:pPr>
              <a:defRPr/>
            </a:pPr>
            <a:r>
              <a:rPr lang="ru-RU" smtClean="0"/>
              <a:t>Конфиденциально</a:t>
            </a:r>
            <a:endParaRPr lang="ru-RU"/>
          </a:p>
        </p:txBody>
      </p:sp>
    </p:spTree>
    <p:extLst>
      <p:ext uri="{BB962C8B-B14F-4D97-AF65-F5344CB8AC3E}">
        <p14:creationId xmlns:p14="http://schemas.microsoft.com/office/powerpoint/2010/main" val="17995950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2" y="476250"/>
            <a:ext cx="7354887" cy="576263"/>
          </a:xfrm>
        </p:spPr>
        <p:txBody>
          <a:bodyPr anchor="t"/>
          <a:lstStyle/>
          <a:p>
            <a:r>
              <a:rPr lang="ru-RU" dirty="0" smtClean="0"/>
              <a:t>Образец заголовка</a:t>
            </a:r>
            <a:endParaRPr lang="ru-RU" dirty="0"/>
          </a:p>
        </p:txBody>
      </p:sp>
      <p:sp>
        <p:nvSpPr>
          <p:cNvPr id="7" name="Текст 6"/>
          <p:cNvSpPr>
            <a:spLocks noGrp="1"/>
          </p:cNvSpPr>
          <p:nvPr>
            <p:ph type="body" sz="quarter" idx="11"/>
          </p:nvPr>
        </p:nvSpPr>
        <p:spPr>
          <a:xfrm>
            <a:off x="468313" y="1341438"/>
            <a:ext cx="4032250" cy="4464050"/>
          </a:xfrm>
        </p:spPr>
        <p:txBody>
          <a:bodyPr>
            <a:normAutofit/>
          </a:bodyPr>
          <a:lstStyle>
            <a:lvl1pPr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defRPr lang="ru-RU" sz="1600" kern="1200" dirty="0">
                <a:solidFill>
                  <a:schemeClr val="tx1"/>
                </a:solidFill>
                <a:latin typeface="Arial" pitchFamily="34" charset="0"/>
                <a:ea typeface="+mn-ea"/>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Текст 8"/>
          <p:cNvSpPr>
            <a:spLocks noGrp="1"/>
          </p:cNvSpPr>
          <p:nvPr>
            <p:ph type="body" sz="quarter" idx="12"/>
          </p:nvPr>
        </p:nvSpPr>
        <p:spPr>
          <a:xfrm>
            <a:off x="4643438" y="1341438"/>
            <a:ext cx="4032250" cy="4391025"/>
          </a:xfrm>
        </p:spPr>
        <p:txBody>
          <a:bodyPr>
            <a:normAutofit/>
          </a:bodyPr>
          <a:lstStyle>
            <a:lvl1pPr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1pPr>
            <a:lvl2pPr marL="230400" indent="-180000"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2pPr>
            <a:lvl3pPr marL="460800" indent="-180000"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3pPr>
            <a:lvl4pPr marL="691200" indent="-180000"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4pPr>
            <a:lvl5pPr marL="921600" indent="-180000" algn="l" defTabSz="914400" rtl="0" eaLnBrk="1" latinLnBrk="0" hangingPunct="1">
              <a:spcBef>
                <a:spcPts val="600"/>
              </a:spcBef>
              <a:defRPr lang="ru-RU" sz="1600" kern="1200" dirty="0" smtClean="0">
                <a:solidFill>
                  <a:schemeClr val="tx1"/>
                </a:solidFill>
                <a:latin typeface="Arial" pitchFamily="34" charset="0"/>
                <a:ea typeface="+mn-ea"/>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ижний колонтитул 4"/>
          <p:cNvSpPr>
            <a:spLocks noGrp="1"/>
          </p:cNvSpPr>
          <p:nvPr>
            <p:ph type="ftr" sz="quarter" idx="13"/>
          </p:nvPr>
        </p:nvSpPr>
        <p:spPr/>
        <p:txBody>
          <a:bodyPr/>
          <a:lstStyle>
            <a:lvl1pPr>
              <a:defRPr/>
            </a:lvl1pPr>
          </a:lstStyle>
          <a:p>
            <a:pPr>
              <a:defRPr/>
            </a:pPr>
            <a:r>
              <a:rPr lang="ru-RU" smtClean="0"/>
              <a:t>Конфиденциально</a:t>
            </a:r>
            <a:endParaRPr lang="ru-RU"/>
          </a:p>
        </p:txBody>
      </p:sp>
    </p:spTree>
    <p:extLst>
      <p:ext uri="{BB962C8B-B14F-4D97-AF65-F5344CB8AC3E}">
        <p14:creationId xmlns:p14="http://schemas.microsoft.com/office/powerpoint/2010/main" val="12049071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2" y="476250"/>
            <a:ext cx="7354887" cy="576263"/>
          </a:xfrm>
        </p:spPr>
        <p:txBody>
          <a:bodyPr anchor="t"/>
          <a:lstStyle/>
          <a:p>
            <a:r>
              <a:rPr lang="ru-RU" dirty="0" smtClean="0"/>
              <a:t>Образец заголовка</a:t>
            </a:r>
            <a:endParaRPr lang="ru-RU" dirty="0"/>
          </a:p>
        </p:txBody>
      </p:sp>
      <p:sp>
        <p:nvSpPr>
          <p:cNvPr id="7" name="Текст 6"/>
          <p:cNvSpPr>
            <a:spLocks noGrp="1"/>
          </p:cNvSpPr>
          <p:nvPr>
            <p:ph type="body" sz="quarter" idx="11"/>
          </p:nvPr>
        </p:nvSpPr>
        <p:spPr>
          <a:xfrm>
            <a:off x="468313" y="1341438"/>
            <a:ext cx="4032250" cy="4464050"/>
          </a:xfrm>
        </p:spPr>
        <p:txBody>
          <a:bodyPr>
            <a:normAutofit/>
          </a:bodyPr>
          <a:lstStyle>
            <a:lvl1pPr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1pPr>
            <a:lvl2pPr marL="9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2pPr>
            <a:lvl3pPr marL="18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3pPr>
            <a:lvl4pPr marL="27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4pPr>
            <a:lvl5pPr marL="360000" indent="-90000" algn="l" defTabSz="914400" rtl="0" eaLnBrk="1" latinLnBrk="0" hangingPunct="1">
              <a:spcBef>
                <a:spcPts val="600"/>
              </a:spcBef>
              <a:defRPr lang="ru-RU" sz="1200" kern="1200" dirty="0">
                <a:solidFill>
                  <a:schemeClr val="tx1"/>
                </a:solidFill>
                <a:latin typeface="Arial" pitchFamily="34" charset="0"/>
                <a:ea typeface="+mn-ea"/>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Текст 8"/>
          <p:cNvSpPr>
            <a:spLocks noGrp="1"/>
          </p:cNvSpPr>
          <p:nvPr>
            <p:ph type="body" sz="quarter" idx="12"/>
          </p:nvPr>
        </p:nvSpPr>
        <p:spPr>
          <a:xfrm>
            <a:off x="4643438" y="1341438"/>
            <a:ext cx="4032250" cy="4464050"/>
          </a:xfrm>
        </p:spPr>
        <p:txBody>
          <a:bodyPr>
            <a:normAutofit/>
          </a:bodyPr>
          <a:lstStyle>
            <a:lvl1pPr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1pPr>
            <a:lvl2pPr marL="9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2pPr>
            <a:lvl3pPr marL="18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3pPr>
            <a:lvl4pPr marL="27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4pPr>
            <a:lvl5pPr marL="360000" indent="-90000" algn="l" defTabSz="914400" rtl="0" eaLnBrk="1" latinLnBrk="0" hangingPunct="1">
              <a:spcBef>
                <a:spcPts val="600"/>
              </a:spcBef>
              <a:defRPr lang="ru-RU" sz="1200" kern="1200" dirty="0">
                <a:solidFill>
                  <a:schemeClr val="tx1"/>
                </a:solidFill>
                <a:latin typeface="Arial" pitchFamily="34" charset="0"/>
                <a:ea typeface="+mn-ea"/>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172371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2" y="476250"/>
            <a:ext cx="7354887" cy="576263"/>
          </a:xfrm>
        </p:spPr>
        <p:txBody>
          <a:bodyPr anchor="t"/>
          <a:lstStyle/>
          <a:p>
            <a:r>
              <a:rPr lang="ru-RU" dirty="0" smtClean="0"/>
              <a:t>Образец заголовка</a:t>
            </a:r>
            <a:endParaRPr lang="ru-RU" dirty="0"/>
          </a:p>
        </p:txBody>
      </p:sp>
      <p:sp>
        <p:nvSpPr>
          <p:cNvPr id="7" name="Текст 6"/>
          <p:cNvSpPr>
            <a:spLocks noGrp="1"/>
          </p:cNvSpPr>
          <p:nvPr>
            <p:ph type="body" sz="quarter" idx="11"/>
          </p:nvPr>
        </p:nvSpPr>
        <p:spPr>
          <a:xfrm>
            <a:off x="468313" y="1341438"/>
            <a:ext cx="4032250" cy="4464050"/>
          </a:xfrm>
          <a:solidFill>
            <a:srgbClr val="C0DF14"/>
          </a:solidFill>
        </p:spPr>
        <p:txBody>
          <a:bodyPr>
            <a:normAutofit/>
          </a:bodyPr>
          <a:lstStyle>
            <a:lvl1pPr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1pPr>
            <a:lvl2pPr marL="9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2pPr>
            <a:lvl3pPr marL="18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3pPr>
            <a:lvl4pPr marL="27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4pPr>
            <a:lvl5pPr marL="360000" indent="-90000" algn="l" defTabSz="914400" rtl="0" eaLnBrk="1" latinLnBrk="0" hangingPunct="1">
              <a:spcBef>
                <a:spcPts val="600"/>
              </a:spcBef>
              <a:defRPr lang="ru-RU" sz="1200" kern="1200" dirty="0">
                <a:solidFill>
                  <a:schemeClr val="tx1"/>
                </a:solidFill>
                <a:latin typeface="Arial" pitchFamily="34" charset="0"/>
                <a:ea typeface="+mn-ea"/>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Текст 8"/>
          <p:cNvSpPr>
            <a:spLocks noGrp="1"/>
          </p:cNvSpPr>
          <p:nvPr>
            <p:ph type="body" sz="quarter" idx="12"/>
          </p:nvPr>
        </p:nvSpPr>
        <p:spPr>
          <a:xfrm>
            <a:off x="4643438" y="1341438"/>
            <a:ext cx="4032250" cy="4464050"/>
          </a:xfrm>
          <a:solidFill>
            <a:srgbClr val="C0DF14"/>
          </a:solidFill>
        </p:spPr>
        <p:txBody>
          <a:bodyPr>
            <a:normAutofit/>
          </a:bodyPr>
          <a:lstStyle>
            <a:lvl1pPr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1pPr>
            <a:lvl2pPr marL="9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2pPr>
            <a:lvl3pPr marL="18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3pPr>
            <a:lvl4pPr marL="270000" indent="-90000" algn="l" defTabSz="914400" rtl="0" eaLnBrk="1" latinLnBrk="0" hangingPunct="1">
              <a:spcBef>
                <a:spcPts val="600"/>
              </a:spcBef>
              <a:defRPr lang="ru-RU" sz="1200" kern="1200" dirty="0" smtClean="0">
                <a:solidFill>
                  <a:schemeClr val="tx1"/>
                </a:solidFill>
                <a:latin typeface="Arial" pitchFamily="34" charset="0"/>
                <a:ea typeface="+mn-ea"/>
                <a:cs typeface="Arial" pitchFamily="34" charset="0"/>
              </a:defRPr>
            </a:lvl4pPr>
            <a:lvl5pPr marL="360000" indent="-90000" algn="l" defTabSz="914400" rtl="0" eaLnBrk="1" latinLnBrk="0" hangingPunct="1">
              <a:spcBef>
                <a:spcPts val="600"/>
              </a:spcBef>
              <a:defRPr lang="ru-RU" sz="1200" kern="1200" dirty="0">
                <a:solidFill>
                  <a:schemeClr val="tx1"/>
                </a:solidFill>
                <a:latin typeface="Arial" pitchFamily="34" charset="0"/>
                <a:ea typeface="+mn-ea"/>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ижний колонтитул 4"/>
          <p:cNvSpPr>
            <a:spLocks noGrp="1"/>
          </p:cNvSpPr>
          <p:nvPr>
            <p:ph type="ftr" sz="quarter" idx="13"/>
          </p:nvPr>
        </p:nvSpPr>
        <p:spPr/>
        <p:txBody>
          <a:bodyPr/>
          <a:lstStyle>
            <a:lvl1pPr>
              <a:defRPr/>
            </a:lvl1pPr>
          </a:lstStyle>
          <a:p>
            <a:pPr>
              <a:defRPr/>
            </a:pPr>
            <a:r>
              <a:rPr lang="ru-RU" smtClean="0"/>
              <a:t>Конфиденциально</a:t>
            </a:r>
            <a:endParaRPr lang="ru-RU"/>
          </a:p>
        </p:txBody>
      </p:sp>
    </p:spTree>
    <p:extLst>
      <p:ext uri="{BB962C8B-B14F-4D97-AF65-F5344CB8AC3E}">
        <p14:creationId xmlns:p14="http://schemas.microsoft.com/office/powerpoint/2010/main" val="146706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Freeform 3"/>
          <p:cNvSpPr/>
          <p:nvPr userDrawn="1"/>
        </p:nvSpPr>
        <p:spPr>
          <a:xfrm>
            <a:off x="468313" y="260350"/>
            <a:ext cx="8207375" cy="73025"/>
          </a:xfrm>
          <a:custGeom>
            <a:avLst/>
            <a:gdLst>
              <a:gd name="connsiteX0" fmla="*/ 0 w 9252001"/>
              <a:gd name="connsiteY0" fmla="*/ 71996 h 71996"/>
              <a:gd name="connsiteX1" fmla="*/ 9252001 w 9252001"/>
              <a:gd name="connsiteY1" fmla="*/ 71996 h 71996"/>
              <a:gd name="connsiteX2" fmla="*/ 9252001 w 9252001"/>
              <a:gd name="connsiteY2" fmla="*/ 0 h 71996"/>
              <a:gd name="connsiteX3" fmla="*/ 0 w 9252001"/>
              <a:gd name="connsiteY3" fmla="*/ 0 h 71996"/>
              <a:gd name="connsiteX4" fmla="*/ 0 w 9252001"/>
              <a:gd name="connsiteY4" fmla="*/ 71996 h 71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52001" h="71996">
                <a:moveTo>
                  <a:pt x="0" y="71996"/>
                </a:moveTo>
                <a:lnTo>
                  <a:pt x="9252001" y="71996"/>
                </a:lnTo>
                <a:lnTo>
                  <a:pt x="9252001" y="0"/>
                </a:lnTo>
                <a:lnTo>
                  <a:pt x="0" y="0"/>
                </a:lnTo>
                <a:lnTo>
                  <a:pt x="0" y="71996"/>
                </a:lnTo>
              </a:path>
            </a:pathLst>
          </a:custGeom>
          <a:solidFill>
            <a:srgbClr val="EAD60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userDrawn="1"/>
        </p:nvSpPr>
        <p:spPr>
          <a:xfrm>
            <a:off x="179388" y="6308725"/>
            <a:ext cx="8496300" cy="46038"/>
          </a:xfrm>
          <a:custGeom>
            <a:avLst/>
            <a:gdLst>
              <a:gd name="connsiteX0" fmla="*/ 0 w 9252001"/>
              <a:gd name="connsiteY0" fmla="*/ 71996 h 71996"/>
              <a:gd name="connsiteX1" fmla="*/ 9252001 w 9252001"/>
              <a:gd name="connsiteY1" fmla="*/ 71996 h 71996"/>
              <a:gd name="connsiteX2" fmla="*/ 9252001 w 9252001"/>
              <a:gd name="connsiteY2" fmla="*/ 0 h 71996"/>
              <a:gd name="connsiteX3" fmla="*/ 0 w 9252001"/>
              <a:gd name="connsiteY3" fmla="*/ 0 h 71996"/>
              <a:gd name="connsiteX4" fmla="*/ 0 w 9252001"/>
              <a:gd name="connsiteY4" fmla="*/ 71996 h 71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52001" h="71996">
                <a:moveTo>
                  <a:pt x="0" y="71996"/>
                </a:moveTo>
                <a:lnTo>
                  <a:pt x="9252001" y="71996"/>
                </a:lnTo>
                <a:lnTo>
                  <a:pt x="9252001" y="0"/>
                </a:lnTo>
                <a:lnTo>
                  <a:pt x="0" y="0"/>
                </a:lnTo>
                <a:lnTo>
                  <a:pt x="0" y="71996"/>
                </a:lnTo>
              </a:path>
            </a:pathLst>
          </a:custGeom>
          <a:solidFill>
            <a:srgbClr val="C0DF1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Заголовок 1"/>
          <p:cNvSpPr>
            <a:spLocks noGrp="1"/>
          </p:cNvSpPr>
          <p:nvPr>
            <p:ph type="title"/>
          </p:nvPr>
        </p:nvSpPr>
        <p:spPr>
          <a:xfrm>
            <a:off x="1331640" y="476671"/>
            <a:ext cx="7355160" cy="575841"/>
          </a:xfrm>
        </p:spPr>
        <p:txBody>
          <a:bodyPr anchor="t">
            <a:normAutofit/>
          </a:bodyPr>
          <a:lstStyle>
            <a:lvl1pPr algn="l">
              <a:defRPr sz="2000" b="1">
                <a:latin typeface="Arial" pitchFamily="34" charset="0"/>
                <a:cs typeface="Arial" pitchFamily="34" charset="0"/>
              </a:defRPr>
            </a:lvl1pPr>
          </a:lstStyle>
          <a:p>
            <a:r>
              <a:rPr lang="ru-RU" dirty="0" smtClean="0"/>
              <a:t>Образец заголовка</a:t>
            </a:r>
            <a:endParaRPr lang="ru-RU" dirty="0"/>
          </a:p>
        </p:txBody>
      </p:sp>
      <p:sp>
        <p:nvSpPr>
          <p:cNvPr id="3" name="Объект 2"/>
          <p:cNvSpPr>
            <a:spLocks noGrp="1"/>
          </p:cNvSpPr>
          <p:nvPr>
            <p:ph idx="1"/>
          </p:nvPr>
        </p:nvSpPr>
        <p:spPr>
          <a:xfrm>
            <a:off x="1331913" y="1589587"/>
            <a:ext cx="5472111" cy="4215902"/>
          </a:xfrm>
        </p:spPr>
        <p:txBody>
          <a:bodyPr>
            <a:normAutofit/>
          </a:bodyPr>
          <a:lstStyle>
            <a:lvl1pPr marL="230400" indent="-180000">
              <a:spcBef>
                <a:spcPts val="1000"/>
              </a:spcBef>
              <a:buFont typeface="Wingdings" pitchFamily="2" charset="2"/>
              <a:buChar char="§"/>
              <a:defRPr sz="1500">
                <a:latin typeface="Arial" pitchFamily="34" charset="0"/>
                <a:cs typeface="Arial" pitchFamily="34" charset="0"/>
              </a:defRPr>
            </a:lvl1pPr>
            <a:lvl2pPr marL="460800" indent="-180000">
              <a:spcBef>
                <a:spcPts val="1000"/>
              </a:spcBef>
              <a:buFont typeface="Arial" pitchFamily="34" charset="0"/>
              <a:buChar char="‒"/>
              <a:defRPr sz="1500">
                <a:latin typeface="Arial" pitchFamily="34" charset="0"/>
                <a:cs typeface="Arial" pitchFamily="34" charset="0"/>
              </a:defRPr>
            </a:lvl2pPr>
            <a:lvl3pPr marL="691200" indent="-180000">
              <a:spcBef>
                <a:spcPts val="1000"/>
              </a:spcBef>
              <a:buFont typeface="Wingdings" pitchFamily="2" charset="2"/>
              <a:buChar char="§"/>
              <a:defRPr sz="1500">
                <a:latin typeface="Arial" pitchFamily="34" charset="0"/>
                <a:cs typeface="Arial" pitchFamily="34" charset="0"/>
              </a:defRPr>
            </a:lvl3pPr>
            <a:lvl4pPr marL="921600" indent="-180000">
              <a:spcBef>
                <a:spcPts val="1000"/>
              </a:spcBef>
              <a:buFont typeface="Arial" pitchFamily="34" charset="0"/>
              <a:buChar char="‒"/>
              <a:defRPr sz="1500">
                <a:latin typeface="Arial" pitchFamily="34" charset="0"/>
                <a:cs typeface="Arial" pitchFamily="34" charset="0"/>
              </a:defRPr>
            </a:lvl4pPr>
            <a:lvl5pPr marL="1152000" indent="-180000">
              <a:spcBef>
                <a:spcPts val="1000"/>
              </a:spcBef>
              <a:buFont typeface="Wingdings" pitchFamily="2" charset="2"/>
              <a:buChar char="§"/>
              <a:defRPr sz="1500">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6" name="Нижний колонтитул 4"/>
          <p:cNvSpPr>
            <a:spLocks noGrp="1"/>
          </p:cNvSpPr>
          <p:nvPr>
            <p:ph type="ftr" sz="quarter" idx="10"/>
          </p:nvPr>
        </p:nvSpPr>
        <p:spPr/>
        <p:txBody>
          <a:bodyPr/>
          <a:lstStyle>
            <a:lvl1pPr>
              <a:defRPr/>
            </a:lvl1pPr>
          </a:lstStyle>
          <a:p>
            <a:pPr>
              <a:defRPr/>
            </a:pPr>
            <a:r>
              <a:rPr lang="ru-RU" smtClean="0"/>
              <a:t>Конфиденциально</a:t>
            </a:r>
            <a:endParaRPr lang="ru-RU"/>
          </a:p>
        </p:txBody>
      </p:sp>
      <p:sp>
        <p:nvSpPr>
          <p:cNvPr id="17" name="Номер слайда 5"/>
          <p:cNvSpPr>
            <a:spLocks noGrp="1"/>
          </p:cNvSpPr>
          <p:nvPr>
            <p:ph type="sldNum" sz="quarter" idx="11"/>
          </p:nvPr>
        </p:nvSpPr>
        <p:spPr>
          <a:xfrm>
            <a:off x="150813" y="5824538"/>
            <a:ext cx="1181100" cy="365125"/>
          </a:xfrm>
          <a:prstGeom prst="rect">
            <a:avLst/>
          </a:prstGeom>
        </p:spPr>
        <p:txBody>
          <a:bodyPr/>
          <a:lstStyle>
            <a:lvl1pPr algn="l" fontAlgn="auto">
              <a:spcBef>
                <a:spcPts val="0"/>
              </a:spcBef>
              <a:spcAft>
                <a:spcPts val="0"/>
              </a:spcAft>
              <a:defRPr sz="1900" b="1">
                <a:solidFill>
                  <a:schemeClr val="tx1">
                    <a:lumMod val="75000"/>
                    <a:lumOff val="25000"/>
                  </a:schemeClr>
                </a:solidFill>
                <a:latin typeface="Arial" pitchFamily="34" charset="0"/>
                <a:cs typeface="Arial" pitchFamily="34" charset="0"/>
              </a:defRPr>
            </a:lvl1pPr>
          </a:lstStyle>
          <a:p>
            <a:pPr>
              <a:defRPr/>
            </a:pPr>
            <a:fld id="{EEC34E58-CFE7-4866-B368-9248B593E64F}" type="slidenum">
              <a:rPr lang="ru-RU"/>
              <a:pPr>
                <a:defRPr/>
              </a:pPr>
              <a:t>‹#›</a:t>
            </a:fld>
            <a:endParaRPr lang="ru-RU" dirty="0"/>
          </a:p>
        </p:txBody>
      </p:sp>
    </p:spTree>
    <p:extLst>
      <p:ext uri="{BB962C8B-B14F-4D97-AF65-F5344CB8AC3E}">
        <p14:creationId xmlns:p14="http://schemas.microsoft.com/office/powerpoint/2010/main" val="36184373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sp>
        <p:nvSpPr>
          <p:cNvPr id="3" name="Прямоугольник 2"/>
          <p:cNvSpPr/>
          <p:nvPr userDrawn="1"/>
        </p:nvSpPr>
        <p:spPr>
          <a:xfrm>
            <a:off x="0" y="0"/>
            <a:ext cx="9144000" cy="6858000"/>
          </a:xfrm>
          <a:prstGeom prst="rect">
            <a:avLst/>
          </a:prstGeom>
          <a:solidFill>
            <a:srgbClr val="C0DF1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1" name="Текст 10"/>
          <p:cNvSpPr>
            <a:spLocks noGrp="1"/>
          </p:cNvSpPr>
          <p:nvPr>
            <p:ph type="body" sz="quarter" idx="10"/>
          </p:nvPr>
        </p:nvSpPr>
        <p:spPr>
          <a:xfrm>
            <a:off x="539750" y="2645553"/>
            <a:ext cx="4032250" cy="791468"/>
          </a:xfrm>
        </p:spPr>
        <p:txBody>
          <a:bodyPr/>
          <a:lstStyle>
            <a:lvl1pPr>
              <a:defRPr sz="1800" b="1">
                <a:solidFill>
                  <a:srgbClr val="595959"/>
                </a:solidFill>
              </a:defRPr>
            </a:lvl1pPr>
            <a:lvl2pPr marL="0" indent="0">
              <a:buFontTx/>
              <a:buNone/>
              <a:defRPr sz="1800">
                <a:solidFill>
                  <a:srgbClr val="595959"/>
                </a:solidFill>
              </a:defRPr>
            </a:lvl2p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2611081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2" y="476250"/>
            <a:ext cx="7354887" cy="576263"/>
          </a:xfrm>
        </p:spPr>
        <p:txBody>
          <a:bodyPr anchor="t"/>
          <a:lstStyle>
            <a:lvl1pPr>
              <a:defRPr/>
            </a:lvl1pPr>
          </a:lstStyle>
          <a:p>
            <a:r>
              <a:rPr lang="ru-RU" smtClean="0"/>
              <a:t>Образец заголовка</a:t>
            </a:r>
            <a:endParaRPr lang="ru-RU" dirty="0"/>
          </a:p>
        </p:txBody>
      </p:sp>
      <p:sp>
        <p:nvSpPr>
          <p:cNvPr id="15" name="Объект 14"/>
          <p:cNvSpPr>
            <a:spLocks noGrp="1"/>
          </p:cNvSpPr>
          <p:nvPr>
            <p:ph sz="quarter" idx="14"/>
          </p:nvPr>
        </p:nvSpPr>
        <p:spPr>
          <a:xfrm>
            <a:off x="468313" y="2636838"/>
            <a:ext cx="2447925" cy="1368425"/>
          </a:xfrm>
        </p:spPr>
        <p:txBody>
          <a:bodyPr>
            <a:normAutofit/>
          </a:bodyPr>
          <a:lstStyle>
            <a:lvl1pPr>
              <a:defRPr sz="1600" baseline="0"/>
            </a:lvl1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16" name="Объект 14"/>
          <p:cNvSpPr>
            <a:spLocks noGrp="1"/>
          </p:cNvSpPr>
          <p:nvPr>
            <p:ph sz="quarter" idx="15"/>
          </p:nvPr>
        </p:nvSpPr>
        <p:spPr>
          <a:xfrm>
            <a:off x="3347864" y="2636838"/>
            <a:ext cx="2447925" cy="1368425"/>
          </a:xfrm>
        </p:spPr>
        <p:txBody>
          <a:bodyPr>
            <a:normAutofit/>
          </a:bodyPr>
          <a:lstStyle>
            <a:lvl1pPr>
              <a:defRPr sz="1600" baseline="0"/>
            </a:lvl1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18" name="Текст 17"/>
          <p:cNvSpPr>
            <a:spLocks noGrp="1"/>
          </p:cNvSpPr>
          <p:nvPr>
            <p:ph type="body" sz="quarter" idx="16"/>
          </p:nvPr>
        </p:nvSpPr>
        <p:spPr>
          <a:xfrm>
            <a:off x="468313" y="1341438"/>
            <a:ext cx="2447925" cy="1150937"/>
          </a:xfrm>
          <a:solidFill>
            <a:srgbClr val="C0DF14"/>
          </a:solidFill>
        </p:spPr>
        <p:txBody>
          <a:bodyPr>
            <a:noAutofit/>
          </a:bodyPr>
          <a:lstStyle>
            <a:lvl1pPr>
              <a:defRPr sz="1600"/>
            </a:lvl1pPr>
            <a:lvl2pPr>
              <a:defRPr sz="1600"/>
            </a:lvl2pPr>
            <a:lvl3pPr>
              <a:defRPr sz="1600"/>
            </a:lvl3pPr>
            <a:lvl4pPr>
              <a:defRPr sz="1600"/>
            </a:lvl4pPr>
            <a:lvl5pPr>
              <a:defRPr sz="1600"/>
            </a:lvl5pPr>
          </a:lstStyle>
          <a:p>
            <a:pPr lvl="0"/>
            <a:r>
              <a:rPr lang="ru-RU" dirty="0" smtClean="0"/>
              <a:t>Образец текста</a:t>
            </a:r>
          </a:p>
          <a:p>
            <a:pPr lvl="1"/>
            <a:r>
              <a:rPr lang="ru-RU" dirty="0" smtClean="0"/>
              <a:t>Второй уровень</a:t>
            </a:r>
            <a:endParaRPr lang="ru-RU" dirty="0"/>
          </a:p>
        </p:txBody>
      </p:sp>
      <p:sp>
        <p:nvSpPr>
          <p:cNvPr id="19" name="Текст 17"/>
          <p:cNvSpPr>
            <a:spLocks noGrp="1"/>
          </p:cNvSpPr>
          <p:nvPr>
            <p:ph type="body" sz="quarter" idx="17"/>
          </p:nvPr>
        </p:nvSpPr>
        <p:spPr>
          <a:xfrm>
            <a:off x="3275856" y="1340322"/>
            <a:ext cx="2447925" cy="1150937"/>
          </a:xfrm>
          <a:solidFill>
            <a:srgbClr val="595959"/>
          </a:solidFill>
        </p:spPr>
        <p:txBody>
          <a:bodyPr>
            <a:noAutofit/>
          </a:bodyPr>
          <a:lstStyle>
            <a:lvl1pPr>
              <a:defRPr sz="1600"/>
            </a:lvl1pPr>
            <a:lvl2pPr>
              <a:defRPr sz="1600"/>
            </a:lvl2pPr>
            <a:lvl3pPr>
              <a:defRPr sz="1600"/>
            </a:lvl3pPr>
            <a:lvl4pPr>
              <a:defRPr sz="1600"/>
            </a:lvl4pPr>
            <a:lvl5pPr>
              <a:defRPr sz="1600"/>
            </a:lvl5pPr>
          </a:lstStyle>
          <a:p>
            <a:pPr lvl="0"/>
            <a:r>
              <a:rPr lang="ru-RU" dirty="0" smtClean="0"/>
              <a:t>Образец текста</a:t>
            </a:r>
          </a:p>
          <a:p>
            <a:pPr lvl="1"/>
            <a:r>
              <a:rPr lang="ru-RU" dirty="0" smtClean="0"/>
              <a:t>Второй уровень</a:t>
            </a:r>
            <a:endParaRPr lang="ru-RU" dirty="0"/>
          </a:p>
        </p:txBody>
      </p:sp>
      <p:sp>
        <p:nvSpPr>
          <p:cNvPr id="20" name="Объект 14"/>
          <p:cNvSpPr>
            <a:spLocks noGrp="1"/>
          </p:cNvSpPr>
          <p:nvPr>
            <p:ph sz="quarter" idx="18"/>
          </p:nvPr>
        </p:nvSpPr>
        <p:spPr>
          <a:xfrm>
            <a:off x="6299771" y="2651696"/>
            <a:ext cx="2447925" cy="1368425"/>
          </a:xfrm>
        </p:spPr>
        <p:txBody>
          <a:bodyPr>
            <a:normAutofit/>
          </a:bodyPr>
          <a:lstStyle>
            <a:lvl1pPr>
              <a:defRPr sz="1600" baseline="0"/>
            </a:lvl1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21" name="Текст 17"/>
          <p:cNvSpPr>
            <a:spLocks noGrp="1"/>
          </p:cNvSpPr>
          <p:nvPr>
            <p:ph type="body" sz="quarter" idx="19"/>
          </p:nvPr>
        </p:nvSpPr>
        <p:spPr>
          <a:xfrm>
            <a:off x="6227763" y="1355180"/>
            <a:ext cx="2447925" cy="1150937"/>
          </a:xfrm>
          <a:solidFill>
            <a:srgbClr val="919191"/>
          </a:solidFill>
        </p:spPr>
        <p:txBody>
          <a:bodyPr>
            <a:noAutofit/>
          </a:bodyPr>
          <a:lstStyle>
            <a:lvl1pPr>
              <a:defRPr sz="1600"/>
            </a:lvl1pPr>
            <a:lvl2pPr>
              <a:defRPr sz="1600"/>
            </a:lvl2pPr>
            <a:lvl3pPr>
              <a:defRPr sz="1600"/>
            </a:lvl3pPr>
            <a:lvl4pPr>
              <a:defRPr sz="1600"/>
            </a:lvl4pPr>
            <a:lvl5pPr>
              <a:defRPr sz="1600"/>
            </a:lvl5pPr>
          </a:lstStyle>
          <a:p>
            <a:pPr lvl="0"/>
            <a:r>
              <a:rPr lang="ru-RU" dirty="0" smtClean="0"/>
              <a:t>Образец текста</a:t>
            </a:r>
          </a:p>
          <a:p>
            <a:pPr lvl="1"/>
            <a:r>
              <a:rPr lang="ru-RU" dirty="0" smtClean="0"/>
              <a:t>Второй уровень</a:t>
            </a:r>
            <a:endParaRPr lang="ru-RU" dirty="0"/>
          </a:p>
        </p:txBody>
      </p:sp>
      <p:sp>
        <p:nvSpPr>
          <p:cNvPr id="22" name="Текст 17"/>
          <p:cNvSpPr>
            <a:spLocks noGrp="1"/>
          </p:cNvSpPr>
          <p:nvPr>
            <p:ph type="body" sz="quarter" idx="20"/>
          </p:nvPr>
        </p:nvSpPr>
        <p:spPr>
          <a:xfrm>
            <a:off x="496888" y="4077072"/>
            <a:ext cx="2447925" cy="1150937"/>
          </a:xfrm>
          <a:solidFill>
            <a:srgbClr val="D3D3D3"/>
          </a:solidFill>
        </p:spPr>
        <p:txBody>
          <a:bodyPr>
            <a:noAutofit/>
          </a:bodyPr>
          <a:lstStyle>
            <a:lvl1pPr>
              <a:defRPr sz="1600"/>
            </a:lvl1pPr>
            <a:lvl2pPr>
              <a:defRPr sz="1600"/>
            </a:lvl2pPr>
            <a:lvl3pPr>
              <a:defRPr sz="1600"/>
            </a:lvl3pPr>
            <a:lvl4pPr>
              <a:defRPr sz="1600"/>
            </a:lvl4pPr>
            <a:lvl5pPr>
              <a:defRPr sz="1600"/>
            </a:lvl5pPr>
          </a:lstStyle>
          <a:p>
            <a:pPr lvl="0"/>
            <a:r>
              <a:rPr lang="ru-RU" smtClean="0"/>
              <a:t>Образец текста</a:t>
            </a:r>
          </a:p>
        </p:txBody>
      </p:sp>
      <p:sp>
        <p:nvSpPr>
          <p:cNvPr id="11" name="Текст 17"/>
          <p:cNvSpPr>
            <a:spLocks noGrp="1"/>
          </p:cNvSpPr>
          <p:nvPr>
            <p:ph type="body" sz="quarter" idx="21"/>
          </p:nvPr>
        </p:nvSpPr>
        <p:spPr>
          <a:xfrm>
            <a:off x="3275856" y="4077072"/>
            <a:ext cx="2447925" cy="1150937"/>
          </a:xfrm>
          <a:solidFill>
            <a:srgbClr val="FFFFFF"/>
          </a:solidFill>
        </p:spPr>
        <p:txBody>
          <a:bodyPr>
            <a:noAutofit/>
          </a:bodyPr>
          <a:lstStyle>
            <a:lvl1pPr>
              <a:defRPr sz="1600"/>
            </a:lvl1pPr>
            <a:lvl2pPr>
              <a:defRPr sz="1600"/>
            </a:lvl2pPr>
            <a:lvl3pPr>
              <a:defRPr sz="1600"/>
            </a:lvl3pPr>
            <a:lvl4pPr>
              <a:defRPr sz="1600"/>
            </a:lvl4pPr>
            <a:lvl5pPr>
              <a:defRPr sz="1600"/>
            </a:lvl5pPr>
          </a:lstStyle>
          <a:p>
            <a:pPr lvl="0"/>
            <a:r>
              <a:rPr lang="ru-RU" smtClean="0"/>
              <a:t>Образец текста</a:t>
            </a:r>
          </a:p>
        </p:txBody>
      </p:sp>
      <p:sp>
        <p:nvSpPr>
          <p:cNvPr id="12" name="Нижний колонтитул 4"/>
          <p:cNvSpPr>
            <a:spLocks noGrp="1"/>
          </p:cNvSpPr>
          <p:nvPr>
            <p:ph type="ftr" sz="quarter" idx="22"/>
          </p:nvPr>
        </p:nvSpPr>
        <p:spPr/>
        <p:txBody>
          <a:bodyPr/>
          <a:lstStyle>
            <a:lvl1pPr>
              <a:defRPr/>
            </a:lvl1pPr>
          </a:lstStyle>
          <a:p>
            <a:pPr>
              <a:defRPr/>
            </a:pPr>
            <a:r>
              <a:rPr lang="ru-RU" smtClean="0"/>
              <a:t>Конфиденциально</a:t>
            </a:r>
            <a:endParaRPr lang="ru-RU"/>
          </a:p>
        </p:txBody>
      </p:sp>
    </p:spTree>
    <p:extLst>
      <p:ext uri="{BB962C8B-B14F-4D97-AF65-F5344CB8AC3E}">
        <p14:creationId xmlns:p14="http://schemas.microsoft.com/office/powerpoint/2010/main" val="1748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extLst>
              <a:ext uri="{BEBA8EAE-BF5A-486C-A8C5-ECC9F3942E4B}">
                <a14:imgProps xmlns:a14="http://schemas.microsoft.com/office/drawing/2010/main">
                  <a14:imgLayer r:embed="rId11"/>
                </a14:imgProps>
              </a:ext>
            </a:extLst>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1331913" y="274638"/>
            <a:ext cx="7354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dirty="0" smtClean="0"/>
              <a:t>Образец текста</a:t>
            </a:r>
          </a:p>
          <a:p>
            <a:pPr lvl="1"/>
            <a:r>
              <a:rPr lang="ru-RU" altLang="ru-RU" dirty="0" smtClean="0"/>
              <a:t>Второй уровень</a:t>
            </a:r>
          </a:p>
          <a:p>
            <a:pPr lvl="2"/>
            <a:r>
              <a:rPr lang="ru-RU" altLang="ru-RU" dirty="0" smtClean="0"/>
              <a:t>Третий уровень</a:t>
            </a:r>
          </a:p>
          <a:p>
            <a:pPr lvl="3"/>
            <a:r>
              <a:rPr lang="ru-RU" altLang="ru-RU" dirty="0" smtClean="0"/>
              <a:t>Четвертый уровень</a:t>
            </a:r>
          </a:p>
          <a:p>
            <a:pPr lvl="4"/>
            <a:r>
              <a:rPr lang="ru-RU" altLang="ru-RU" dirty="0" smtClean="0"/>
              <a:t>Пятый уровень</a:t>
            </a: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r>
              <a:rPr lang="ru-RU" smtClean="0"/>
              <a:t>Конфиденциально</a:t>
            </a:r>
            <a:endParaRPr lang="ru-RU"/>
          </a:p>
        </p:txBody>
      </p:sp>
      <p:sp>
        <p:nvSpPr>
          <p:cNvPr id="7" name="Freeform 3"/>
          <p:cNvSpPr/>
          <p:nvPr userDrawn="1"/>
        </p:nvSpPr>
        <p:spPr>
          <a:xfrm>
            <a:off x="468313" y="260350"/>
            <a:ext cx="8207375" cy="73025"/>
          </a:xfrm>
          <a:custGeom>
            <a:avLst/>
            <a:gdLst>
              <a:gd name="connsiteX0" fmla="*/ 0 w 9252001"/>
              <a:gd name="connsiteY0" fmla="*/ 71996 h 71996"/>
              <a:gd name="connsiteX1" fmla="*/ 9252001 w 9252001"/>
              <a:gd name="connsiteY1" fmla="*/ 71996 h 71996"/>
              <a:gd name="connsiteX2" fmla="*/ 9252001 w 9252001"/>
              <a:gd name="connsiteY2" fmla="*/ 0 h 71996"/>
              <a:gd name="connsiteX3" fmla="*/ 0 w 9252001"/>
              <a:gd name="connsiteY3" fmla="*/ 0 h 71996"/>
              <a:gd name="connsiteX4" fmla="*/ 0 w 9252001"/>
              <a:gd name="connsiteY4" fmla="*/ 71996 h 71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52001" h="71996">
                <a:moveTo>
                  <a:pt x="0" y="71996"/>
                </a:moveTo>
                <a:lnTo>
                  <a:pt x="9252001" y="71996"/>
                </a:lnTo>
                <a:lnTo>
                  <a:pt x="9252001" y="0"/>
                </a:lnTo>
                <a:lnTo>
                  <a:pt x="0" y="0"/>
                </a:lnTo>
                <a:lnTo>
                  <a:pt x="0" y="71996"/>
                </a:lnTo>
              </a:path>
            </a:pathLst>
          </a:custGeom>
          <a:solidFill>
            <a:srgbClr val="EAD60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userDrawn="1"/>
        </p:nvSpPr>
        <p:spPr>
          <a:xfrm>
            <a:off x="179388" y="6308725"/>
            <a:ext cx="8496300" cy="46038"/>
          </a:xfrm>
          <a:custGeom>
            <a:avLst/>
            <a:gdLst>
              <a:gd name="connsiteX0" fmla="*/ 0 w 9252001"/>
              <a:gd name="connsiteY0" fmla="*/ 71996 h 71996"/>
              <a:gd name="connsiteX1" fmla="*/ 9252001 w 9252001"/>
              <a:gd name="connsiteY1" fmla="*/ 71996 h 71996"/>
              <a:gd name="connsiteX2" fmla="*/ 9252001 w 9252001"/>
              <a:gd name="connsiteY2" fmla="*/ 0 h 71996"/>
              <a:gd name="connsiteX3" fmla="*/ 0 w 9252001"/>
              <a:gd name="connsiteY3" fmla="*/ 0 h 71996"/>
              <a:gd name="connsiteX4" fmla="*/ 0 w 9252001"/>
              <a:gd name="connsiteY4" fmla="*/ 71996 h 71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52001" h="71996">
                <a:moveTo>
                  <a:pt x="0" y="71996"/>
                </a:moveTo>
                <a:lnTo>
                  <a:pt x="9252001" y="71996"/>
                </a:lnTo>
                <a:lnTo>
                  <a:pt x="9252001" y="0"/>
                </a:lnTo>
                <a:lnTo>
                  <a:pt x="0" y="0"/>
                </a:lnTo>
                <a:lnTo>
                  <a:pt x="0" y="71996"/>
                </a:lnTo>
              </a:path>
            </a:pathLst>
          </a:custGeom>
          <a:solidFill>
            <a:srgbClr val="C0DF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2" r:id="rId2"/>
    <p:sldLayoutId id="2147483683" r:id="rId3"/>
    <p:sldLayoutId id="2147483684" r:id="rId4"/>
    <p:sldLayoutId id="2147483685" r:id="rId5"/>
    <p:sldLayoutId id="2147483688" r:id="rId6"/>
    <p:sldLayoutId id="2147483689" r:id="rId7"/>
    <p:sldLayoutId id="2147483686"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000" b="1">
          <a:solidFill>
            <a:schemeClr val="tx1"/>
          </a:solidFill>
          <a:latin typeface="Arial" pitchFamily="34" charset="0"/>
          <a:cs typeface="Arial" pitchFamily="34" charset="0"/>
        </a:defRPr>
      </a:lvl2pPr>
      <a:lvl3pPr algn="l" rtl="0" eaLnBrk="0" fontAlgn="base" hangingPunct="0">
        <a:spcBef>
          <a:spcPct val="0"/>
        </a:spcBef>
        <a:spcAft>
          <a:spcPct val="0"/>
        </a:spcAft>
        <a:defRPr sz="2000" b="1">
          <a:solidFill>
            <a:schemeClr val="tx1"/>
          </a:solidFill>
          <a:latin typeface="Arial" pitchFamily="34" charset="0"/>
          <a:cs typeface="Arial" pitchFamily="34" charset="0"/>
        </a:defRPr>
      </a:lvl3pPr>
      <a:lvl4pPr algn="l" rtl="0" eaLnBrk="0" fontAlgn="base" hangingPunct="0">
        <a:spcBef>
          <a:spcPct val="0"/>
        </a:spcBef>
        <a:spcAft>
          <a:spcPct val="0"/>
        </a:spcAft>
        <a:defRPr sz="2000" b="1">
          <a:solidFill>
            <a:schemeClr val="tx1"/>
          </a:solidFill>
          <a:latin typeface="Arial" pitchFamily="34" charset="0"/>
          <a:cs typeface="Arial" pitchFamily="34" charset="0"/>
        </a:defRPr>
      </a:lvl4pPr>
      <a:lvl5pPr algn="l" rtl="0" eaLnBrk="0" fontAlgn="base" hangingPunct="0">
        <a:spcBef>
          <a:spcPct val="0"/>
        </a:spcBef>
        <a:spcAft>
          <a:spcPct val="0"/>
        </a:spcAft>
        <a:defRPr sz="2000" b="1">
          <a:solidFill>
            <a:schemeClr val="tx1"/>
          </a:solidFill>
          <a:latin typeface="Arial" pitchFamily="34" charset="0"/>
          <a:cs typeface="Arial" pitchFamily="34" charset="0"/>
        </a:defRPr>
      </a:lvl5pPr>
      <a:lvl6pPr marL="457200" algn="l" rtl="0" fontAlgn="base">
        <a:spcBef>
          <a:spcPct val="0"/>
        </a:spcBef>
        <a:spcAft>
          <a:spcPct val="0"/>
        </a:spcAft>
        <a:defRPr sz="2000" b="1">
          <a:solidFill>
            <a:schemeClr val="tx1"/>
          </a:solidFill>
          <a:latin typeface="Arial" pitchFamily="34" charset="0"/>
          <a:cs typeface="Arial" pitchFamily="34" charset="0"/>
        </a:defRPr>
      </a:lvl6pPr>
      <a:lvl7pPr marL="914400" algn="l" rtl="0" fontAlgn="base">
        <a:spcBef>
          <a:spcPct val="0"/>
        </a:spcBef>
        <a:spcAft>
          <a:spcPct val="0"/>
        </a:spcAft>
        <a:defRPr sz="2000" b="1">
          <a:solidFill>
            <a:schemeClr val="tx1"/>
          </a:solidFill>
          <a:latin typeface="Arial" pitchFamily="34" charset="0"/>
          <a:cs typeface="Arial" pitchFamily="34" charset="0"/>
        </a:defRPr>
      </a:lvl7pPr>
      <a:lvl8pPr marL="1371600" algn="l" rtl="0" fontAlgn="base">
        <a:spcBef>
          <a:spcPct val="0"/>
        </a:spcBef>
        <a:spcAft>
          <a:spcPct val="0"/>
        </a:spcAft>
        <a:defRPr sz="2000" b="1">
          <a:solidFill>
            <a:schemeClr val="tx1"/>
          </a:solidFill>
          <a:latin typeface="Arial" pitchFamily="34" charset="0"/>
          <a:cs typeface="Arial" pitchFamily="34" charset="0"/>
        </a:defRPr>
      </a:lvl8pPr>
      <a:lvl9pPr marL="1828800" algn="l" rtl="0" fontAlgn="base">
        <a:spcBef>
          <a:spcPct val="0"/>
        </a:spcBef>
        <a:spcAft>
          <a:spcPct val="0"/>
        </a:spcAft>
        <a:defRPr sz="2000" b="1">
          <a:solidFill>
            <a:schemeClr val="tx1"/>
          </a:solidFill>
          <a:latin typeface="Arial" pitchFamily="34" charset="0"/>
          <a:cs typeface="Arial" pitchFamily="34" charset="0"/>
        </a:defRPr>
      </a:lvl9pPr>
    </p:titleStyle>
    <p:bodyStyle>
      <a:lvl1pPr algn="l" rtl="0" eaLnBrk="0" fontAlgn="base" hangingPunct="0">
        <a:spcBef>
          <a:spcPts val="600"/>
        </a:spcBef>
        <a:spcAft>
          <a:spcPct val="0"/>
        </a:spcAft>
        <a:defRPr sz="2000" kern="1200">
          <a:solidFill>
            <a:schemeClr val="tx1"/>
          </a:solidFill>
          <a:latin typeface="Arial" pitchFamily="34" charset="0"/>
          <a:ea typeface="+mn-ea"/>
          <a:cs typeface="Arial" pitchFamily="34" charset="0"/>
        </a:defRPr>
      </a:lvl1pPr>
      <a:lvl2pPr marL="460375" indent="-284163" algn="l" rtl="0" eaLnBrk="0" fontAlgn="base" hangingPunct="0">
        <a:spcBef>
          <a:spcPts val="6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920750" indent="-228600" algn="l" rtl="0" eaLnBrk="0" fontAlgn="base" hangingPunct="0">
        <a:spcBef>
          <a:spcPts val="6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381125" indent="-228600" algn="l" rtl="0" eaLnBrk="0" fontAlgn="base" hangingPunct="0">
        <a:spcBef>
          <a:spcPts val="600"/>
        </a:spcBef>
        <a:spcAft>
          <a:spcPct val="0"/>
        </a:spcAft>
        <a:buFont typeface="Wingdings" pitchFamily="2" charset="2"/>
        <a:buChar char="§"/>
        <a:defRPr sz="2000" kern="1200">
          <a:solidFill>
            <a:schemeClr val="tx1"/>
          </a:solidFill>
          <a:latin typeface="Arial" pitchFamily="34" charset="0"/>
          <a:ea typeface="+mn-ea"/>
          <a:cs typeface="Arial" pitchFamily="34" charset="0"/>
        </a:defRPr>
      </a:lvl4pPr>
      <a:lvl5pPr marL="1843088" indent="-228600" algn="l" rtl="0" eaLnBrk="0" fontAlgn="base" hangingPunct="0">
        <a:spcBef>
          <a:spcPts val="6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mailto:KozicinAlexander@gmai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95536" y="188640"/>
            <a:ext cx="8352928" cy="1872208"/>
          </a:xfrm>
          <a:prstGeom prst="rect">
            <a:avLst/>
          </a:prstGeom>
          <a:solidFill>
            <a:srgbClr val="C0DF14">
              <a:alpha val="100000"/>
            </a:srgbClr>
          </a:solidFill>
          <a:ln w="12700">
            <a:solidFill>
              <a:srgbClr val="000000">
                <a:alpha val="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1"/>
          <p:cNvSpPr txBox="1">
            <a:spLocks noChangeArrowheads="1"/>
          </p:cNvSpPr>
          <p:nvPr/>
        </p:nvSpPr>
        <p:spPr bwMode="auto">
          <a:xfrm>
            <a:off x="4851894" y="4568635"/>
            <a:ext cx="35039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pPr>
            <a:r>
              <a:rPr lang="ru-RU" altLang="ru-RU" sz="1800" b="1" dirty="0" smtClean="0">
                <a:solidFill>
                  <a:prstClr val="black"/>
                </a:solidFill>
                <a:latin typeface="Calibri" panose="020F0502020204030204" pitchFamily="34" charset="0"/>
              </a:rPr>
              <a:t>Козицын Александр Евгеньевич</a:t>
            </a:r>
          </a:p>
          <a:p>
            <a:pPr algn="r">
              <a:spcBef>
                <a:spcPct val="0"/>
              </a:spcBef>
              <a:buNone/>
            </a:pPr>
            <a:r>
              <a:rPr lang="ru-RU" altLang="ru-RU" sz="1800" dirty="0" smtClean="0">
                <a:solidFill>
                  <a:schemeClr val="bg1">
                    <a:lumMod val="50000"/>
                  </a:schemeClr>
                </a:solidFill>
                <a:latin typeface="Calibri" panose="020F0502020204030204" pitchFamily="34" charset="0"/>
              </a:rPr>
              <a:t> </a:t>
            </a:r>
            <a:r>
              <a:rPr lang="ru-RU" altLang="ru-RU" sz="1800" dirty="0" err="1" smtClean="0">
                <a:solidFill>
                  <a:schemeClr val="bg1">
                    <a:lumMod val="50000"/>
                  </a:schemeClr>
                </a:solidFill>
                <a:latin typeface="Calibri" panose="020F0502020204030204" pitchFamily="34" charset="0"/>
              </a:rPr>
              <a:t>м.н.с</a:t>
            </a:r>
            <a:r>
              <a:rPr lang="ru-RU" altLang="ru-RU" sz="1800" dirty="0" smtClean="0">
                <a:solidFill>
                  <a:schemeClr val="bg1">
                    <a:lumMod val="50000"/>
                  </a:schemeClr>
                </a:solidFill>
                <a:latin typeface="Calibri" panose="020F0502020204030204" pitchFamily="34" charset="0"/>
              </a:rPr>
              <a:t>.</a:t>
            </a:r>
            <a:endParaRPr lang="ru-RU" altLang="ru-RU" sz="1800" dirty="0">
              <a:solidFill>
                <a:schemeClr val="bg1">
                  <a:lumMod val="50000"/>
                </a:schemeClr>
              </a:solidFill>
              <a:latin typeface="Calibri" panose="020F0502020204030204" pitchFamily="34" charset="0"/>
            </a:endParaRPr>
          </a:p>
          <a:p>
            <a:pPr algn="r">
              <a:spcBef>
                <a:spcPct val="0"/>
              </a:spcBef>
              <a:buFontTx/>
              <a:buNone/>
            </a:pPr>
            <a:endParaRPr lang="ru-RU" altLang="ru-RU" sz="1800" dirty="0">
              <a:solidFill>
                <a:prstClr val="black"/>
              </a:solidFill>
              <a:latin typeface="Calibri" panose="020F0502020204030204" pitchFamily="34" charset="0"/>
            </a:endParaRPr>
          </a:p>
        </p:txBody>
      </p:sp>
      <p:sp>
        <p:nvSpPr>
          <p:cNvPr id="8" name="Прямоугольник 7"/>
          <p:cNvSpPr>
            <a:spLocks noChangeArrowheads="1"/>
          </p:cNvSpPr>
          <p:nvPr/>
        </p:nvSpPr>
        <p:spPr bwMode="auto">
          <a:xfrm>
            <a:off x="1998241" y="740570"/>
            <a:ext cx="6689212" cy="646331"/>
          </a:xfrm>
          <a:prstGeom prst="rect">
            <a:avLst/>
          </a:prstGeom>
          <a:noFill/>
          <a:ln w="9525">
            <a:noFill/>
            <a:miter lim="800000"/>
            <a:headEnd/>
            <a:tailEnd/>
          </a:ln>
        </p:spPr>
        <p:txBody>
          <a:bodyPr wrap="square">
            <a:spAutoFit/>
          </a:bodyPr>
          <a:lstStyle/>
          <a:p>
            <a:pPr algn="ctr">
              <a:defRPr/>
            </a:pPr>
            <a:r>
              <a:rPr lang="ru-RU" altLang="ru-RU" b="1" dirty="0" smtClean="0">
                <a:solidFill>
                  <a:prstClr val="black"/>
                </a:solidFill>
                <a:latin typeface="Arial" panose="020B0604020202020204" pitchFamily="34" charset="0"/>
              </a:rPr>
              <a:t>ФГБНУ «Всероссийский </a:t>
            </a:r>
            <a:r>
              <a:rPr lang="ru-RU" altLang="ru-RU" b="1" dirty="0">
                <a:solidFill>
                  <a:prstClr val="black"/>
                </a:solidFill>
                <a:latin typeface="Arial" panose="020B0604020202020204" pitchFamily="34" charset="0"/>
              </a:rPr>
              <a:t>научно-исследовательский </a:t>
            </a:r>
            <a:endParaRPr lang="ru-RU" altLang="ru-RU" b="1" dirty="0" smtClean="0">
              <a:solidFill>
                <a:prstClr val="black"/>
              </a:solidFill>
              <a:latin typeface="Arial" panose="020B0604020202020204" pitchFamily="34" charset="0"/>
            </a:endParaRPr>
          </a:p>
          <a:p>
            <a:pPr algn="ctr">
              <a:defRPr/>
            </a:pPr>
            <a:r>
              <a:rPr lang="ru-RU" altLang="ru-RU" b="1" dirty="0" smtClean="0">
                <a:solidFill>
                  <a:prstClr val="black"/>
                </a:solidFill>
                <a:latin typeface="Arial" panose="020B0604020202020204" pitchFamily="34" charset="0"/>
              </a:rPr>
              <a:t>институт биологической </a:t>
            </a:r>
            <a:r>
              <a:rPr lang="ru-RU" altLang="ru-RU" b="1" dirty="0">
                <a:solidFill>
                  <a:prstClr val="black"/>
                </a:solidFill>
                <a:latin typeface="Arial" panose="020B0604020202020204" pitchFamily="34" charset="0"/>
              </a:rPr>
              <a:t>защиты </a:t>
            </a:r>
            <a:r>
              <a:rPr lang="ru-RU" altLang="ru-RU" b="1" dirty="0" smtClean="0">
                <a:solidFill>
                  <a:prstClr val="black"/>
                </a:solidFill>
                <a:latin typeface="Arial" panose="020B0604020202020204" pitchFamily="34" charset="0"/>
              </a:rPr>
              <a:t>растений»</a:t>
            </a:r>
            <a:endParaRPr lang="ru-RU" altLang="ru-RU" b="1" dirty="0">
              <a:solidFill>
                <a:prstClr val="black"/>
              </a:solidFill>
              <a:latin typeface="Arial" panose="020B0604020202020204" pitchFamily="34" charset="0"/>
            </a:endParaRPr>
          </a:p>
        </p:txBody>
      </p:sp>
      <p:sp>
        <p:nvSpPr>
          <p:cNvPr id="26" name="Прямоугольник 25"/>
          <p:cNvSpPr/>
          <p:nvPr/>
        </p:nvSpPr>
        <p:spPr>
          <a:xfrm>
            <a:off x="259508" y="5369045"/>
            <a:ext cx="8417767" cy="848246"/>
          </a:xfrm>
          <a:prstGeom prst="rect">
            <a:avLst/>
          </a:prstGeom>
        </p:spPr>
        <p:txBody>
          <a:bodyPr wrap="square">
            <a:spAutoFit/>
          </a:bodyPr>
          <a:lstStyle/>
          <a:p>
            <a:pPr indent="180340" algn="ctr">
              <a:lnSpc>
                <a:spcPct val="107000"/>
              </a:lnSpc>
              <a:spcAft>
                <a:spcPts val="0"/>
              </a:spcAft>
              <a:defRPr/>
            </a:pPr>
            <a:r>
              <a:rPr lang="ru-RU" sz="1600" b="1" u="sng" dirty="0" smtClean="0">
                <a:latin typeface="Times New Roman" panose="02020603050405020304" pitchFamily="18" charset="0"/>
                <a:ea typeface="Calibri" panose="020F0502020204030204" pitchFamily="34" charset="0"/>
                <a:cs typeface="Times New Roman" panose="02020603050405020304" pitchFamily="18" charset="0"/>
              </a:rPr>
              <a:t>Научный руководитель:</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ctr">
              <a:defRPr/>
            </a:pPr>
            <a:r>
              <a:rPr lang="ru-RU" sz="1600" b="1" dirty="0" err="1">
                <a:latin typeface="Times New Roman" panose="02020603050405020304" pitchFamily="18" charset="0"/>
                <a:ea typeface="Calibri" panose="020F0502020204030204" pitchFamily="34" charset="0"/>
                <a:cs typeface="Arial" panose="020B0604020202020204" pitchFamily="34" charset="0"/>
              </a:rPr>
              <a:t>Асатурова</a:t>
            </a:r>
            <a:r>
              <a:rPr lang="ru-RU" sz="1600" b="1" dirty="0">
                <a:latin typeface="Times New Roman" panose="02020603050405020304" pitchFamily="18" charset="0"/>
                <a:ea typeface="Calibri" panose="020F0502020204030204" pitchFamily="34" charset="0"/>
                <a:cs typeface="Arial" panose="020B0604020202020204" pitchFamily="34" charset="0"/>
              </a:rPr>
              <a:t> Анжела Михайловна</a:t>
            </a:r>
            <a:r>
              <a:rPr lang="ru-RU" sz="1600" dirty="0">
                <a:latin typeface="Times New Roman" panose="02020603050405020304" pitchFamily="18" charset="0"/>
                <a:ea typeface="Calibri" panose="020F0502020204030204" pitchFamily="34" charset="0"/>
                <a:cs typeface="Arial" panose="020B0604020202020204" pitchFamily="34" charset="0"/>
              </a:rPr>
              <a:t>, канд. биол. </a:t>
            </a:r>
            <a:r>
              <a:rPr lang="ru-RU" sz="1600" dirty="0" smtClean="0">
                <a:latin typeface="Times New Roman" panose="02020603050405020304" pitchFamily="18" charset="0"/>
                <a:ea typeface="Calibri" panose="020F0502020204030204" pitchFamily="34" charset="0"/>
                <a:cs typeface="Arial" panose="020B0604020202020204" pitchFamily="34" charset="0"/>
              </a:rPr>
              <a:t>наук, зав</a:t>
            </a:r>
            <a:r>
              <a:rPr lang="ru-RU" sz="1600" dirty="0">
                <a:latin typeface="Times New Roman" panose="02020603050405020304" pitchFamily="18" charset="0"/>
                <a:ea typeface="Calibri" panose="020F0502020204030204" pitchFamily="34" charset="0"/>
                <a:cs typeface="Arial" panose="020B0604020202020204" pitchFamily="34" charset="0"/>
              </a:rPr>
              <a:t>. лабораторией </a:t>
            </a:r>
            <a:r>
              <a:rPr lang="ru-RU" sz="1600" dirty="0" smtClean="0">
                <a:latin typeface="Times New Roman" panose="02020603050405020304" pitchFamily="18" charset="0"/>
                <a:ea typeface="Calibri" panose="020F0502020204030204" pitchFamily="34" charset="0"/>
                <a:cs typeface="Arial" panose="020B0604020202020204" pitchFamily="34" charset="0"/>
              </a:rPr>
              <a:t>создания микробиологических </a:t>
            </a:r>
            <a:r>
              <a:rPr lang="ru-RU" sz="1600" dirty="0">
                <a:latin typeface="Times New Roman" panose="02020603050405020304" pitchFamily="18" charset="0"/>
                <a:ea typeface="Calibri" panose="020F0502020204030204" pitchFamily="34" charset="0"/>
                <a:cs typeface="Arial" panose="020B0604020202020204" pitchFamily="34" charset="0"/>
              </a:rPr>
              <a:t>средств защиты </a:t>
            </a:r>
            <a:r>
              <a:rPr lang="ru-RU" sz="1600" dirty="0" smtClean="0">
                <a:latin typeface="Times New Roman" panose="02020603050405020304" pitchFamily="18" charset="0"/>
                <a:ea typeface="Calibri" panose="020F0502020204030204" pitchFamily="34" charset="0"/>
                <a:cs typeface="Arial" panose="020B0604020202020204" pitchFamily="34" charset="0"/>
              </a:rPr>
              <a:t>растений и </a:t>
            </a:r>
            <a:r>
              <a:rPr lang="ru-RU" sz="1600" dirty="0">
                <a:latin typeface="Times New Roman" panose="02020603050405020304" pitchFamily="18" charset="0"/>
                <a:ea typeface="Calibri" panose="020F0502020204030204" pitchFamily="34" charset="0"/>
                <a:cs typeface="Arial" panose="020B0604020202020204" pitchFamily="34" charset="0"/>
              </a:rPr>
              <a:t>коллекции микроорганизмов</a:t>
            </a:r>
            <a:endParaRPr lang="ru-RU" sz="1600" dirty="0">
              <a:latin typeface="Arial" panose="020B0604020202020204" pitchFamily="34" charset="0"/>
              <a:cs typeface="Arial" panose="020B0604020202020204" pitchFamily="34" charset="0"/>
            </a:endParaRPr>
          </a:p>
        </p:txBody>
      </p:sp>
      <p:sp>
        <p:nvSpPr>
          <p:cNvPr id="29" name="Прямоугольник 28"/>
          <p:cNvSpPr/>
          <p:nvPr/>
        </p:nvSpPr>
        <p:spPr>
          <a:xfrm>
            <a:off x="866234" y="2452669"/>
            <a:ext cx="7378174" cy="1446550"/>
          </a:xfrm>
          <a:prstGeom prst="rect">
            <a:avLst/>
          </a:prstGeom>
          <a:noFill/>
        </p:spPr>
        <p:txBody>
          <a:bodyPr wrap="none" lIns="91440" tIns="45720" rIns="91440" bIns="45720">
            <a:spAutoFit/>
          </a:bodyPr>
          <a:lstStyle/>
          <a:p>
            <a:pPr algn="ctr"/>
            <a:r>
              <a:rPr lang="ru-RU" sz="2200" dirty="0">
                <a:ln w="18415" cmpd="sng">
                  <a:noFill/>
                  <a:prstDash val="solid"/>
                </a:ln>
                <a:solidFill>
                  <a:schemeClr val="accent3">
                    <a:lumMod val="50000"/>
                  </a:schemeClr>
                </a:solidFill>
                <a:effectLst>
                  <a:outerShdw blurRad="63500" dir="3600000" algn="tl" rotWithShape="0">
                    <a:srgbClr val="000000">
                      <a:alpha val="70000"/>
                    </a:srgbClr>
                  </a:outerShdw>
                </a:effectLst>
              </a:rPr>
              <a:t>ОПТИМИЗАЦИЯ ПАРАМЕТРОВ АЭРАЦИИ И </a:t>
            </a:r>
          </a:p>
          <a:p>
            <a:pPr algn="ctr"/>
            <a:r>
              <a:rPr lang="ru-RU" sz="2200" dirty="0">
                <a:ln w="18415" cmpd="sng">
                  <a:noFill/>
                  <a:prstDash val="solid"/>
                </a:ln>
                <a:solidFill>
                  <a:schemeClr val="accent3">
                    <a:lumMod val="50000"/>
                  </a:schemeClr>
                </a:solidFill>
                <a:effectLst>
                  <a:outerShdw blurRad="63500" dir="3600000" algn="tl" rotWithShape="0">
                    <a:srgbClr val="000000">
                      <a:alpha val="70000"/>
                    </a:srgbClr>
                  </a:outerShdw>
                </a:effectLst>
              </a:rPr>
              <a:t>ПЕНОГАШЕНИЯ В ПРОЦЕССЕ КУЛЬТИВИРОВАНИЯ </a:t>
            </a:r>
          </a:p>
          <a:p>
            <a:pPr algn="ctr"/>
            <a:r>
              <a:rPr lang="ru-RU" sz="2200" dirty="0">
                <a:ln w="18415" cmpd="sng">
                  <a:noFill/>
                  <a:prstDash val="solid"/>
                </a:ln>
                <a:solidFill>
                  <a:schemeClr val="accent3">
                    <a:lumMod val="50000"/>
                  </a:schemeClr>
                </a:solidFill>
                <a:effectLst>
                  <a:outerShdw blurRad="63500" dir="3600000" algn="tl" rotWithShape="0">
                    <a:srgbClr val="000000">
                      <a:alpha val="70000"/>
                    </a:srgbClr>
                  </a:outerShdw>
                </a:effectLst>
              </a:rPr>
              <a:t>ШТАММОВ-ПРОДУЦЕНТОВ БИОФУНГИЦИДОВ</a:t>
            </a:r>
          </a:p>
          <a:p>
            <a:pPr algn="ctr"/>
            <a:r>
              <a:rPr lang="ru-RU" sz="2200" dirty="0">
                <a:ln w="18415" cmpd="sng">
                  <a:noFill/>
                  <a:prstDash val="solid"/>
                </a:ln>
                <a:solidFill>
                  <a:schemeClr val="accent3">
                    <a:lumMod val="50000"/>
                  </a:schemeClr>
                </a:solidFill>
                <a:effectLst>
                  <a:outerShdw blurRad="63500" dir="3600000" algn="tl" rotWithShape="0">
                    <a:srgbClr val="000000">
                      <a:alpha val="70000"/>
                    </a:srgbClr>
                  </a:outerShdw>
                </a:effectLst>
              </a:rPr>
              <a:t> </a:t>
            </a:r>
            <a:r>
              <a:rPr lang="ru-RU" sz="2200" i="1" dirty="0">
                <a:ln w="18415" cmpd="sng">
                  <a:noFill/>
                  <a:prstDash val="solid"/>
                </a:ln>
                <a:solidFill>
                  <a:schemeClr val="accent1">
                    <a:lumMod val="75000"/>
                  </a:schemeClr>
                </a:solidFill>
                <a:effectLst>
                  <a:outerShdw blurRad="63500" dir="3600000" algn="tl" rotWithShape="0">
                    <a:srgbClr val="000000">
                      <a:alpha val="70000"/>
                    </a:srgbClr>
                  </a:outerShdw>
                </a:effectLst>
              </a:rPr>
              <a:t>B. </a:t>
            </a:r>
            <a:r>
              <a:rPr lang="ru-RU" sz="2200" i="1" dirty="0" err="1" smtClean="0">
                <a:ln w="18415" cmpd="sng">
                  <a:noFill/>
                  <a:prstDash val="solid"/>
                </a:ln>
                <a:solidFill>
                  <a:schemeClr val="accent1">
                    <a:lumMod val="75000"/>
                  </a:schemeClr>
                </a:solidFill>
                <a:effectLst>
                  <a:outerShdw blurRad="63500" dir="3600000" algn="tl" rotWithShape="0">
                    <a:srgbClr val="000000">
                      <a:alpha val="70000"/>
                    </a:srgbClr>
                  </a:outerShdw>
                </a:effectLst>
              </a:rPr>
              <a:t>subtilis</a:t>
            </a:r>
            <a:r>
              <a:rPr lang="ru-RU" sz="2200" dirty="0" smtClean="0">
                <a:ln w="18415" cmpd="sng">
                  <a:noFill/>
                  <a:prstDash val="solid"/>
                </a:ln>
                <a:solidFill>
                  <a:schemeClr val="accent1">
                    <a:lumMod val="75000"/>
                  </a:schemeClr>
                </a:solidFill>
                <a:effectLst>
                  <a:outerShdw blurRad="63500" dir="3600000" algn="tl" rotWithShape="0">
                    <a:srgbClr val="000000">
                      <a:alpha val="70000"/>
                    </a:srgbClr>
                  </a:outerShdw>
                </a:effectLst>
              </a:rPr>
              <a:t> </a:t>
            </a:r>
            <a:r>
              <a:rPr lang="ru-RU" sz="2200" dirty="0">
                <a:ln w="18415" cmpd="sng">
                  <a:noFill/>
                  <a:prstDash val="solid"/>
                </a:ln>
                <a:solidFill>
                  <a:schemeClr val="accent1">
                    <a:lumMod val="75000"/>
                  </a:schemeClr>
                </a:solidFill>
                <a:effectLst>
                  <a:outerShdw blurRad="63500" dir="3600000" algn="tl" rotWithShape="0">
                    <a:srgbClr val="000000">
                      <a:alpha val="70000"/>
                    </a:srgbClr>
                  </a:outerShdw>
                </a:effectLst>
              </a:rPr>
              <a:t>BZR </a:t>
            </a:r>
            <a:r>
              <a:rPr lang="ru-RU" sz="2200" dirty="0" smtClean="0">
                <a:ln w="18415" cmpd="sng">
                  <a:noFill/>
                  <a:prstDash val="solid"/>
                </a:ln>
                <a:solidFill>
                  <a:schemeClr val="accent1">
                    <a:lumMod val="75000"/>
                  </a:schemeClr>
                </a:solidFill>
                <a:effectLst>
                  <a:outerShdw blurRad="63500" dir="3600000" algn="tl" rotWithShape="0">
                    <a:srgbClr val="000000">
                      <a:alpha val="70000"/>
                    </a:srgbClr>
                  </a:outerShdw>
                </a:effectLst>
              </a:rPr>
              <a:t>336g</a:t>
            </a:r>
            <a:r>
              <a:rPr lang="ru-RU" sz="2200" dirty="0" smtClean="0">
                <a:ln w="18415" cmpd="sng">
                  <a:noFill/>
                  <a:prstDash val="solid"/>
                </a:ln>
                <a:solidFill>
                  <a:schemeClr val="accent3">
                    <a:lumMod val="50000"/>
                  </a:schemeClr>
                </a:solidFill>
                <a:effectLst>
                  <a:outerShdw blurRad="63500" dir="3600000" algn="tl" rotWithShape="0">
                    <a:srgbClr val="000000">
                      <a:alpha val="70000"/>
                    </a:srgbClr>
                  </a:outerShdw>
                </a:effectLst>
              </a:rPr>
              <a:t> </a:t>
            </a:r>
            <a:r>
              <a:rPr lang="ru-RU" sz="2200" dirty="0">
                <a:ln w="18415" cmpd="sng">
                  <a:noFill/>
                  <a:prstDash val="solid"/>
                </a:ln>
                <a:solidFill>
                  <a:schemeClr val="accent3">
                    <a:lumMod val="50000"/>
                  </a:schemeClr>
                </a:solidFill>
                <a:effectLst>
                  <a:outerShdw blurRad="63500" dir="3600000" algn="tl" rotWithShape="0">
                    <a:srgbClr val="000000">
                      <a:alpha val="70000"/>
                    </a:srgbClr>
                  </a:outerShdw>
                </a:effectLst>
              </a:rPr>
              <a:t>И </a:t>
            </a:r>
            <a:r>
              <a:rPr lang="ru-RU" sz="2200" i="1" dirty="0">
                <a:ln w="18415" cmpd="sng">
                  <a:noFill/>
                  <a:prstDash val="solid"/>
                </a:ln>
                <a:solidFill>
                  <a:schemeClr val="accent1">
                    <a:lumMod val="75000"/>
                  </a:schemeClr>
                </a:solidFill>
                <a:effectLst>
                  <a:outerShdw blurRad="63500" dir="3600000" algn="tl" rotWithShape="0">
                    <a:srgbClr val="000000">
                      <a:alpha val="70000"/>
                    </a:srgbClr>
                  </a:outerShdw>
                </a:effectLst>
              </a:rPr>
              <a:t>B. </a:t>
            </a:r>
            <a:r>
              <a:rPr lang="ru-RU" sz="2200" i="1" dirty="0" err="1" smtClean="0">
                <a:ln w="18415" cmpd="sng">
                  <a:noFill/>
                  <a:prstDash val="solid"/>
                </a:ln>
                <a:solidFill>
                  <a:schemeClr val="accent1">
                    <a:lumMod val="75000"/>
                  </a:schemeClr>
                </a:solidFill>
                <a:effectLst>
                  <a:outerShdw blurRad="63500" dir="3600000" algn="tl" rotWithShape="0">
                    <a:srgbClr val="000000">
                      <a:alpha val="70000"/>
                    </a:srgbClr>
                  </a:outerShdw>
                </a:effectLst>
              </a:rPr>
              <a:t>subtilis</a:t>
            </a:r>
            <a:r>
              <a:rPr lang="ru-RU" sz="2200" i="1" dirty="0" smtClean="0">
                <a:ln w="18415" cmpd="sng">
                  <a:noFill/>
                  <a:prstDash val="solid"/>
                </a:ln>
                <a:solidFill>
                  <a:schemeClr val="accent1">
                    <a:lumMod val="75000"/>
                  </a:schemeClr>
                </a:solidFill>
                <a:effectLst>
                  <a:outerShdw blurRad="63500" dir="3600000" algn="tl" rotWithShape="0">
                    <a:srgbClr val="000000">
                      <a:alpha val="70000"/>
                    </a:srgbClr>
                  </a:outerShdw>
                </a:effectLst>
              </a:rPr>
              <a:t> </a:t>
            </a:r>
            <a:r>
              <a:rPr lang="ru-RU" sz="2200" dirty="0">
                <a:ln w="18415" cmpd="sng">
                  <a:noFill/>
                  <a:prstDash val="solid"/>
                </a:ln>
                <a:solidFill>
                  <a:schemeClr val="accent1">
                    <a:lumMod val="75000"/>
                  </a:schemeClr>
                </a:solidFill>
                <a:effectLst>
                  <a:outerShdw blurRad="63500" dir="3600000" algn="tl" rotWithShape="0">
                    <a:srgbClr val="000000">
                      <a:alpha val="70000"/>
                    </a:srgbClr>
                  </a:outerShdw>
                </a:effectLst>
              </a:rPr>
              <a:t>BZR 517</a:t>
            </a:r>
          </a:p>
        </p:txBody>
      </p:sp>
      <p:pic>
        <p:nvPicPr>
          <p:cNvPr id="9" name="Picture 2" descr="C:\Users\1\Google Диск\Information sphere`s\BZR\Логотипы\Логотипы\Снимок.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69191" y1="56598" x2="69191" y2="56598"/>
                        <a14:foregroundMark x1="34204" y1="54252" x2="34204" y2="54252"/>
                        <a14:foregroundMark x1="49869" y1="74194" x2="49869" y2="74194"/>
                        <a14:foregroundMark x1="50914" y1="77126" x2="50914" y2="77126"/>
                        <a14:foregroundMark x1="52742" y1="80938" x2="52742" y2="80938"/>
                        <a14:foregroundMark x1="51697" y1="84164" x2="51697" y2="84164"/>
                        <a14:foregroundMark x1="53264" y1="87683" x2="5326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530651" y="404664"/>
            <a:ext cx="1699199" cy="1512168"/>
          </a:xfrm>
          <a:prstGeom prst="rect">
            <a:avLst/>
          </a:prstGeom>
          <a:solidFill>
            <a:srgbClr val="C0DF14"/>
          </a:solidFill>
        </p:spPr>
      </p:pic>
    </p:spTree>
    <p:extLst>
      <p:ext uri="{BB962C8B-B14F-4D97-AF65-F5344CB8AC3E}">
        <p14:creationId xmlns:p14="http://schemas.microsoft.com/office/powerpoint/2010/main" val="3241832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835969" y="620688"/>
            <a:ext cx="6336431" cy="1080120"/>
          </a:xfrm>
        </p:spPr>
        <p:txBody>
          <a:bodyPr/>
          <a:lstStyle/>
          <a:p>
            <a:pPr algn="ctr" eaLnBrk="1" hangingPunct="1"/>
            <a:r>
              <a:rPr lang="ru-RU" altLang="ru-RU" dirty="0" smtClean="0"/>
              <a:t>ИССЛЕДОВАНИЕ ВЛИЯНИЯ КОЛИЧЕСТВА РАССТВОРЕННОГО КИСЛОРОДА НА РОСТ КЛЕТОК И АНТИФУНГАЛЬНУЮ АКТИВНОСТЬ</a:t>
            </a:r>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172400" y="5805264"/>
            <a:ext cx="471538" cy="369332"/>
          </a:xfrm>
          <a:prstGeom prst="rect">
            <a:avLst/>
          </a:prstGeom>
          <a:noFill/>
        </p:spPr>
        <p:txBody>
          <a:bodyPr wrap="square" rtlCol="0">
            <a:spAutoFit/>
          </a:bodyPr>
          <a:lstStyle/>
          <a:p>
            <a:r>
              <a:rPr lang="ru-RU" dirty="0" smtClean="0"/>
              <a:t>10</a:t>
            </a:r>
            <a:endParaRPr lang="ru-RU" dirty="0"/>
          </a:p>
        </p:txBody>
      </p:sp>
      <p:graphicFrame>
        <p:nvGraphicFramePr>
          <p:cNvPr id="9" name="Диаграмма 8"/>
          <p:cNvGraphicFramePr>
            <a:graphicFrameLocks/>
          </p:cNvGraphicFramePr>
          <p:nvPr>
            <p:extLst>
              <p:ext uri="{D42A27DB-BD31-4B8C-83A1-F6EECF244321}">
                <p14:modId xmlns:p14="http://schemas.microsoft.com/office/powerpoint/2010/main" val="109870530"/>
              </p:ext>
            </p:extLst>
          </p:nvPr>
        </p:nvGraphicFramePr>
        <p:xfrm>
          <a:off x="1362075" y="1905000"/>
          <a:ext cx="641985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Текст 2"/>
          <p:cNvSpPr txBox="1">
            <a:spLocks/>
          </p:cNvSpPr>
          <p:nvPr/>
        </p:nvSpPr>
        <p:spPr bwMode="auto">
          <a:xfrm>
            <a:off x="1979712" y="5085184"/>
            <a:ext cx="5184576" cy="9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ts val="600"/>
              </a:spcBef>
              <a:spcAft>
                <a:spcPct val="0"/>
              </a:spcAft>
              <a:defRPr sz="1600" kern="1200">
                <a:solidFill>
                  <a:schemeClr val="tx1"/>
                </a:solidFill>
                <a:latin typeface="Arial" pitchFamily="34" charset="0"/>
                <a:ea typeface="+mn-ea"/>
                <a:cs typeface="Arial" pitchFamily="34" charset="0"/>
              </a:defRPr>
            </a:lvl1pPr>
            <a:lvl2pPr marL="230400" indent="-180000" algn="l" rtl="0" eaLnBrk="0" fontAlgn="base" hangingPunct="0">
              <a:spcBef>
                <a:spcPts val="6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460800" indent="-1800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mn-ea"/>
                <a:cs typeface="Arial" pitchFamily="34" charset="0"/>
              </a:defRPr>
            </a:lvl3pPr>
            <a:lvl4pPr marL="691200" indent="-180000" algn="l" rtl="0" eaLnBrk="0" fontAlgn="base" hangingPunct="0">
              <a:spcBef>
                <a:spcPts val="6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921600" indent="-1800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ru-RU" sz="1800" dirty="0" smtClean="0"/>
              <a:t>Рис. </a:t>
            </a:r>
            <a:r>
              <a:rPr lang="en-US" sz="1800" dirty="0" smtClean="0"/>
              <a:t>2</a:t>
            </a:r>
            <a:r>
              <a:rPr lang="ru-RU" sz="1800" dirty="0" smtClean="0"/>
              <a:t> -  Влияние интенсивности </a:t>
            </a:r>
            <a:r>
              <a:rPr lang="ru-RU" sz="1800" dirty="0" err="1" smtClean="0"/>
              <a:t>барботации</a:t>
            </a:r>
            <a:r>
              <a:rPr lang="ru-RU" sz="1800" dirty="0" smtClean="0"/>
              <a:t> в процессе культивирования</a:t>
            </a:r>
            <a:r>
              <a:rPr lang="en-US" sz="1800" dirty="0" smtClean="0"/>
              <a:t> </a:t>
            </a:r>
            <a:r>
              <a:rPr lang="en-US" sz="1800" i="1" dirty="0"/>
              <a:t>B. Subtilis</a:t>
            </a:r>
            <a:r>
              <a:rPr lang="ru-RU" sz="1800" dirty="0" smtClean="0"/>
              <a:t> </a:t>
            </a:r>
            <a:r>
              <a:rPr lang="en-US" sz="1800" dirty="0" smtClean="0"/>
              <a:t>BZR </a:t>
            </a:r>
            <a:r>
              <a:rPr lang="ru-RU" sz="1800" dirty="0" smtClean="0"/>
              <a:t>517</a:t>
            </a:r>
          </a:p>
          <a:p>
            <a:pPr algn="just"/>
            <a:endParaRPr lang="ru-RU" sz="1800" dirty="0"/>
          </a:p>
        </p:txBody>
      </p:sp>
    </p:spTree>
    <p:extLst>
      <p:ext uri="{BB962C8B-B14F-4D97-AF65-F5344CB8AC3E}">
        <p14:creationId xmlns:p14="http://schemas.microsoft.com/office/powerpoint/2010/main" val="2202130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547664" y="596998"/>
            <a:ext cx="6501827" cy="1031802"/>
          </a:xfrm>
        </p:spPr>
        <p:txBody>
          <a:bodyPr/>
          <a:lstStyle/>
          <a:p>
            <a:pPr algn="ctr" eaLnBrk="1" hangingPunct="1"/>
            <a:r>
              <a:rPr lang="ru-RU" sz="1800" dirty="0"/>
              <a:t>Анализ устойчивости биотехнологических параметров </a:t>
            </a:r>
            <a:r>
              <a:rPr lang="ru-RU" sz="1800" dirty="0" smtClean="0"/>
              <a:t>лабораторных образцов новых биопрепаратов</a:t>
            </a:r>
            <a:endParaRPr lang="ru-RU" altLang="ru-RU" sz="1800" dirty="0" smtClean="0"/>
          </a:p>
        </p:txBody>
      </p:sp>
      <p:sp>
        <p:nvSpPr>
          <p:cNvPr id="6147" name="Текст 2"/>
          <p:cNvSpPr>
            <a:spLocks noGrp="1"/>
          </p:cNvSpPr>
          <p:nvPr>
            <p:ph type="body" sz="quarter" idx="11"/>
          </p:nvPr>
        </p:nvSpPr>
        <p:spPr>
          <a:xfrm>
            <a:off x="1115616" y="5252082"/>
            <a:ext cx="6912768" cy="953512"/>
          </a:xfrm>
        </p:spPr>
        <p:txBody>
          <a:bodyPr>
            <a:noAutofit/>
          </a:bodyPr>
          <a:lstStyle/>
          <a:p>
            <a:pPr algn="just"/>
            <a:r>
              <a:rPr lang="ru-RU" sz="1800" dirty="0" smtClean="0"/>
              <a:t>Рис. 3 - Сравнительный анализ КОЕ/мл с </a:t>
            </a:r>
            <a:r>
              <a:rPr lang="ru-RU" sz="1800" dirty="0" err="1" smtClean="0"/>
              <a:t>фунгицидной</a:t>
            </a:r>
            <a:r>
              <a:rPr lang="ru-RU" sz="1800" dirty="0" smtClean="0"/>
              <a:t> активностью штамма </a:t>
            </a:r>
            <a:r>
              <a:rPr lang="en-US" sz="1800" i="1" dirty="0" smtClean="0"/>
              <a:t>Bacillus subtilis</a:t>
            </a:r>
            <a:r>
              <a:rPr lang="en-US" sz="1800" dirty="0" smtClean="0"/>
              <a:t> BZR 336g </a:t>
            </a:r>
            <a:r>
              <a:rPr lang="ru-RU" sz="1800" dirty="0" smtClean="0"/>
              <a:t>в течении 10 месяцев производства</a:t>
            </a:r>
            <a:r>
              <a:rPr lang="en-US" sz="1800" dirty="0" smtClean="0"/>
              <a:t> </a:t>
            </a:r>
            <a:endParaRPr lang="ru-RU" sz="1800" dirty="0"/>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172400" y="5805264"/>
            <a:ext cx="471538" cy="369332"/>
          </a:xfrm>
          <a:prstGeom prst="rect">
            <a:avLst/>
          </a:prstGeom>
          <a:noFill/>
        </p:spPr>
        <p:txBody>
          <a:bodyPr wrap="square" rtlCol="0">
            <a:spAutoFit/>
          </a:bodyPr>
          <a:lstStyle/>
          <a:p>
            <a:r>
              <a:rPr lang="ru-RU" dirty="0" smtClean="0"/>
              <a:t>11</a:t>
            </a:r>
            <a:endParaRPr lang="ru-RU" dirty="0"/>
          </a:p>
        </p:txBody>
      </p:sp>
      <p:graphicFrame>
        <p:nvGraphicFramePr>
          <p:cNvPr id="7" name="Диаграмма 6"/>
          <p:cNvGraphicFramePr>
            <a:graphicFrameLocks/>
          </p:cNvGraphicFramePr>
          <p:nvPr>
            <p:extLst>
              <p:ext uri="{D42A27DB-BD31-4B8C-83A1-F6EECF244321}">
                <p14:modId xmlns:p14="http://schemas.microsoft.com/office/powerpoint/2010/main" val="3012566520"/>
              </p:ext>
            </p:extLst>
          </p:nvPr>
        </p:nvGraphicFramePr>
        <p:xfrm>
          <a:off x="755576" y="1661414"/>
          <a:ext cx="7272808"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0255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2123728" y="620688"/>
            <a:ext cx="5328592" cy="720080"/>
          </a:xfrm>
        </p:spPr>
        <p:txBody>
          <a:bodyPr/>
          <a:lstStyle/>
          <a:p>
            <a:pPr algn="ctr" eaLnBrk="1" hangingPunct="1"/>
            <a:r>
              <a:rPr lang="ru-RU" altLang="ru-RU" sz="1600" dirty="0" smtClean="0"/>
              <a:t>ЭФФЕКТИВНОСТЬ ШТАММОВ-ПРОДУЦЕНТОВ ПРОТИВ ПАРШИ ЯБЛОНИ В УСЛОВИЯХ САДА</a:t>
            </a:r>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172400" y="5805264"/>
            <a:ext cx="471538" cy="369332"/>
          </a:xfrm>
          <a:prstGeom prst="rect">
            <a:avLst/>
          </a:prstGeom>
          <a:noFill/>
        </p:spPr>
        <p:txBody>
          <a:bodyPr wrap="square" rtlCol="0">
            <a:spAutoFit/>
          </a:bodyPr>
          <a:lstStyle/>
          <a:p>
            <a:r>
              <a:rPr lang="ru-RU" dirty="0" smtClean="0"/>
              <a:t>12</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272108713"/>
              </p:ext>
            </p:extLst>
          </p:nvPr>
        </p:nvGraphicFramePr>
        <p:xfrm>
          <a:off x="487288" y="2349027"/>
          <a:ext cx="7920881" cy="3366150"/>
        </p:xfrm>
        <a:graphic>
          <a:graphicData uri="http://schemas.openxmlformats.org/drawingml/2006/table">
            <a:tbl>
              <a:tblPr firstRow="1" bandRow="1">
                <a:tableStyleId>{5C22544A-7EE6-4342-B048-85BDC9FD1C3A}</a:tableStyleId>
              </a:tblPr>
              <a:tblGrid>
                <a:gridCol w="2527544">
                  <a:extLst>
                    <a:ext uri="{9D8B030D-6E8A-4147-A177-3AD203B41FA5}">
                      <a16:colId xmlns:a16="http://schemas.microsoft.com/office/drawing/2014/main" xmlns="" val="194502681"/>
                    </a:ext>
                  </a:extLst>
                </a:gridCol>
                <a:gridCol w="1115863">
                  <a:extLst>
                    <a:ext uri="{9D8B030D-6E8A-4147-A177-3AD203B41FA5}">
                      <a16:colId xmlns:a16="http://schemas.microsoft.com/office/drawing/2014/main" xmlns="" val="395716697"/>
                    </a:ext>
                  </a:extLst>
                </a:gridCol>
                <a:gridCol w="1487817">
                  <a:extLst>
                    <a:ext uri="{9D8B030D-6E8A-4147-A177-3AD203B41FA5}">
                      <a16:colId xmlns:a16="http://schemas.microsoft.com/office/drawing/2014/main" xmlns="" val="2565215626"/>
                    </a:ext>
                  </a:extLst>
                </a:gridCol>
                <a:gridCol w="1301840">
                  <a:extLst>
                    <a:ext uri="{9D8B030D-6E8A-4147-A177-3AD203B41FA5}">
                      <a16:colId xmlns:a16="http://schemas.microsoft.com/office/drawing/2014/main" xmlns="" val="4233059678"/>
                    </a:ext>
                  </a:extLst>
                </a:gridCol>
                <a:gridCol w="1487817">
                  <a:extLst>
                    <a:ext uri="{9D8B030D-6E8A-4147-A177-3AD203B41FA5}">
                      <a16:colId xmlns:a16="http://schemas.microsoft.com/office/drawing/2014/main" xmlns="" val="2565975761"/>
                    </a:ext>
                  </a:extLst>
                </a:gridCol>
              </a:tblGrid>
              <a:tr h="841343">
                <a:tc>
                  <a:txBody>
                    <a:bodyPr/>
                    <a:lstStyle/>
                    <a:p>
                      <a:pPr algn="ctr">
                        <a:lnSpc>
                          <a:spcPct val="107000"/>
                        </a:lnSpc>
                        <a:spcAft>
                          <a:spcPts val="0"/>
                        </a:spcAft>
                      </a:pPr>
                      <a:r>
                        <a:rPr lang="ru-RU" sz="1600" dirty="0">
                          <a:effectLst/>
                          <a:latin typeface="Arial" panose="020B0604020202020204" pitchFamily="34" charset="0"/>
                          <a:ea typeface="Calibri" panose="020F0502020204030204" pitchFamily="34" charset="0"/>
                          <a:cs typeface="Arial" panose="020B0604020202020204" pitchFamily="34" charset="0"/>
                        </a:rPr>
                        <a:t>Вариант</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600" dirty="0">
                          <a:effectLst/>
                          <a:latin typeface="Arial" panose="020B0604020202020204" pitchFamily="34" charset="0"/>
                          <a:ea typeface="Calibri" panose="020F0502020204030204" pitchFamily="34" charset="0"/>
                          <a:cs typeface="Arial" panose="020B0604020202020204" pitchFamily="34" charset="0"/>
                        </a:rPr>
                        <a:t>Урожайность, т/га</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600" dirty="0">
                          <a:effectLst/>
                          <a:latin typeface="Arial" panose="020B0604020202020204" pitchFamily="34" charset="0"/>
                          <a:ea typeface="Calibri" panose="020F0502020204030204" pitchFamily="34" charset="0"/>
                          <a:cs typeface="Arial" panose="020B0604020202020204" pitchFamily="34" charset="0"/>
                        </a:rPr>
                        <a:t>Количество яблок, шт.</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600">
                          <a:effectLst/>
                          <a:latin typeface="Arial" panose="020B0604020202020204" pitchFamily="34" charset="0"/>
                          <a:ea typeface="Calibri" panose="020F0502020204030204" pitchFamily="34" charset="0"/>
                          <a:cs typeface="Arial" panose="020B0604020202020204" pitchFamily="34" charset="0"/>
                        </a:rPr>
                        <a:t>Масса, г</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600">
                          <a:effectLst/>
                          <a:latin typeface="Arial" panose="020B0604020202020204" pitchFamily="34" charset="0"/>
                          <a:ea typeface="Calibri" panose="020F0502020204030204" pitchFamily="34" charset="0"/>
                          <a:cs typeface="Arial" panose="020B0604020202020204" pitchFamily="34" charset="0"/>
                        </a:rPr>
                        <a:t>Окрас, %</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653466132"/>
                  </a:ext>
                </a:extLst>
              </a:tr>
              <a:tr h="841343">
                <a:tc>
                  <a:txBody>
                    <a:bodyPr/>
                    <a:lstStyle/>
                    <a:p>
                      <a:pPr algn="l">
                        <a:lnSpc>
                          <a:spcPct val="107000"/>
                        </a:lnSpc>
                        <a:spcAft>
                          <a:spcPts val="0"/>
                        </a:spcAft>
                      </a:pPr>
                      <a:r>
                        <a:rPr lang="ru-RU" sz="1600" dirty="0">
                          <a:effectLst/>
                          <a:latin typeface="Arial" panose="020B0604020202020204" pitchFamily="34" charset="0"/>
                          <a:ea typeface="Calibri" panose="020F0502020204030204" pitchFamily="34" charset="0"/>
                          <a:cs typeface="Arial" panose="020B0604020202020204" pitchFamily="34" charset="0"/>
                        </a:rPr>
                        <a:t>Химический стандарт (традиционная технология)</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ea typeface="Calibri" panose="020F0502020204030204" pitchFamily="34" charset="0"/>
                          <a:cs typeface="Arial" panose="020B0604020202020204" pitchFamily="34" charset="0"/>
                        </a:rPr>
                        <a:t>6,65</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ea typeface="Calibri" panose="020F0502020204030204" pitchFamily="34" charset="0"/>
                          <a:cs typeface="Arial" panose="020B0604020202020204" pitchFamily="34" charset="0"/>
                        </a:rPr>
                        <a:t>15,13</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ea typeface="Calibri" panose="020F0502020204030204" pitchFamily="34" charset="0"/>
                          <a:cs typeface="Arial" panose="020B0604020202020204" pitchFamily="34" charset="0"/>
                        </a:rPr>
                        <a:t>192,0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a:effectLst/>
                          <a:latin typeface="Arial" panose="020B0604020202020204" pitchFamily="34" charset="0"/>
                          <a:ea typeface="Calibri" panose="020F0502020204030204" pitchFamily="34" charset="0"/>
                          <a:cs typeface="Arial" panose="020B0604020202020204" pitchFamily="34" charset="0"/>
                        </a:rPr>
                        <a:t>69,2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13682005"/>
                  </a:ext>
                </a:extLst>
              </a:tr>
              <a:tr h="1121790">
                <a:tc>
                  <a:txBody>
                    <a:bodyPr/>
                    <a:lstStyle/>
                    <a:p>
                      <a:pPr algn="l">
                        <a:lnSpc>
                          <a:spcPct val="107000"/>
                        </a:lnSpc>
                        <a:spcAft>
                          <a:spcPts val="0"/>
                        </a:spcAft>
                      </a:pPr>
                      <a:r>
                        <a:rPr lang="ru-RU" sz="1600" dirty="0">
                          <a:effectLst/>
                          <a:latin typeface="Arial" panose="020B0604020202020204" pitchFamily="34" charset="0"/>
                          <a:ea typeface="Calibri" panose="020F0502020204030204" pitchFamily="34" charset="0"/>
                          <a:cs typeface="Arial" panose="020B0604020202020204" pitchFamily="34" charset="0"/>
                        </a:rPr>
                        <a:t>Интегрированная защита растений с применением новых </a:t>
                      </a:r>
                      <a:r>
                        <a:rPr lang="ru-RU" sz="1600" dirty="0" smtClean="0">
                          <a:effectLst/>
                          <a:latin typeface="Arial" panose="020B0604020202020204" pitchFamily="34" charset="0"/>
                          <a:ea typeface="Calibri" panose="020F0502020204030204" pitchFamily="34" charset="0"/>
                          <a:cs typeface="Arial" panose="020B0604020202020204" pitchFamily="34" charset="0"/>
                        </a:rPr>
                        <a:t>биопрепаратов</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ea typeface="Calibri" panose="020F0502020204030204" pitchFamily="34" charset="0"/>
                          <a:cs typeface="Arial" panose="020B0604020202020204" pitchFamily="34" charset="0"/>
                        </a:rPr>
                        <a:t>8,24</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ea typeface="Calibri" panose="020F0502020204030204" pitchFamily="34" charset="0"/>
                          <a:cs typeface="Arial" panose="020B0604020202020204" pitchFamily="34" charset="0"/>
                        </a:rPr>
                        <a:t>20,27</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ea typeface="Calibri" panose="020F0502020204030204" pitchFamily="34" charset="0"/>
                          <a:cs typeface="Arial" panose="020B0604020202020204" pitchFamily="34" charset="0"/>
                        </a:rPr>
                        <a:t>179,1</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ea typeface="Calibri" panose="020F0502020204030204" pitchFamily="34" charset="0"/>
                          <a:cs typeface="Arial" panose="020B0604020202020204" pitchFamily="34" charset="0"/>
                        </a:rPr>
                        <a:t>71,2</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78628385"/>
                  </a:ext>
                </a:extLst>
              </a:tr>
              <a:tr h="561674">
                <a:tc>
                  <a:txBody>
                    <a:bodyPr/>
                    <a:lstStyle/>
                    <a:p>
                      <a:r>
                        <a:rPr lang="ru-RU" sz="1800" dirty="0" smtClean="0">
                          <a:effectLst/>
                          <a:latin typeface="Arial" panose="020B0604020202020204" pitchFamily="34" charset="0"/>
                          <a:ea typeface="Calibri" panose="020F0502020204030204" pitchFamily="34" charset="0"/>
                          <a:cs typeface="Arial" panose="020B0604020202020204" pitchFamily="34" charset="0"/>
                        </a:rPr>
                        <a:t>НСР</a:t>
                      </a:r>
                      <a:r>
                        <a:rPr lang="ru-RU" sz="1800" baseline="-25000" dirty="0" smtClean="0">
                          <a:effectLst/>
                          <a:latin typeface="Arial" panose="020B0604020202020204" pitchFamily="34" charset="0"/>
                          <a:ea typeface="Calibri" panose="020F0502020204030204" pitchFamily="34" charset="0"/>
                          <a:cs typeface="Arial" panose="020B0604020202020204" pitchFamily="34" charset="0"/>
                        </a:rPr>
                        <a:t>05</a:t>
                      </a:r>
                      <a:endParaRPr lang="ru-RU" sz="1800" dirty="0">
                        <a:latin typeface="Arial" panose="020B0604020202020204" pitchFamily="34" charset="0"/>
                        <a:cs typeface="Arial" panose="020B0604020202020204" pitchFamily="34" charset="0"/>
                      </a:endParaRPr>
                    </a:p>
                  </a:txBody>
                  <a:tcPr/>
                </a:tc>
                <a:tc>
                  <a:txBody>
                    <a:bodyPr/>
                    <a:lstStyle/>
                    <a:p>
                      <a:pPr algn="ct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a:txBody>
                  <a:tcPr/>
                </a:tc>
                <a:tc>
                  <a:txBody>
                    <a:bodyPr/>
                    <a:lstStyle/>
                    <a:p>
                      <a:pPr algn="ctr">
                        <a:lnSpc>
                          <a:spcPct val="107000"/>
                        </a:lnSpc>
                        <a:spcAft>
                          <a:spcPts val="0"/>
                        </a:spcAft>
                      </a:pPr>
                      <a:r>
                        <a:rPr lang="ru-RU" sz="1800">
                          <a:effectLst/>
                          <a:latin typeface="Arial" panose="020B0604020202020204" pitchFamily="34" charset="0"/>
                          <a:ea typeface="Calibri" panose="020F0502020204030204" pitchFamily="34" charset="0"/>
                          <a:cs typeface="Arial" panose="020B0604020202020204" pitchFamily="34" charset="0"/>
                        </a:rPr>
                        <a:t>2,6</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a:effectLst/>
                          <a:latin typeface="Arial" panose="020B0604020202020204" pitchFamily="34" charset="0"/>
                          <a:ea typeface="Calibri" panose="020F0502020204030204" pitchFamily="34" charset="0"/>
                          <a:cs typeface="Arial" panose="020B0604020202020204" pitchFamily="34" charset="0"/>
                        </a:rPr>
                        <a:t>3,2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ea typeface="Calibri" panose="020F0502020204030204" pitchFamily="34" charset="0"/>
                          <a:cs typeface="Arial" panose="020B0604020202020204" pitchFamily="34" charset="0"/>
                        </a:rPr>
                        <a:t>1,7</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46053762"/>
                  </a:ext>
                </a:extLst>
              </a:tr>
            </a:tbl>
          </a:graphicData>
        </a:graphic>
      </p:graphicFrame>
      <p:sp>
        <p:nvSpPr>
          <p:cNvPr id="9" name="Прямоугольник 8"/>
          <p:cNvSpPr/>
          <p:nvPr/>
        </p:nvSpPr>
        <p:spPr>
          <a:xfrm>
            <a:off x="971601" y="1362441"/>
            <a:ext cx="7011800" cy="923330"/>
          </a:xfrm>
          <a:prstGeom prst="rect">
            <a:avLst/>
          </a:prstGeom>
        </p:spPr>
        <p:txBody>
          <a:bodyPr wrap="square">
            <a:spAutoFit/>
          </a:bodyPr>
          <a:lstStyle/>
          <a:p>
            <a:pPr indent="450215" algn="just">
              <a:lnSpc>
                <a:spcPct val="150000"/>
              </a:lnSpc>
              <a:spcAft>
                <a:spcPts val="0"/>
              </a:spcAft>
            </a:pPr>
            <a:r>
              <a:rPr lang="ru-RU" dirty="0">
                <a:ea typeface="Calibri" panose="020F0502020204030204" pitchFamily="34" charset="0"/>
                <a:cs typeface="Arial" panose="020B0604020202020204" pitchFamily="34" charset="0"/>
              </a:rPr>
              <a:t>Таблица 2</a:t>
            </a:r>
            <a:r>
              <a:rPr lang="ru-RU" dirty="0" smtClean="0">
                <a:ea typeface="Calibri" panose="020F0502020204030204" pitchFamily="34" charset="0"/>
                <a:cs typeface="Arial" panose="020B0604020202020204" pitchFamily="34" charset="0"/>
              </a:rPr>
              <a:t> </a:t>
            </a:r>
            <a:r>
              <a:rPr lang="ru-RU" dirty="0">
                <a:ea typeface="Calibri" panose="020F0502020204030204" pitchFamily="34" charset="0"/>
                <a:cs typeface="Arial" panose="020B0604020202020204" pitchFamily="34" charset="0"/>
              </a:rPr>
              <a:t>– Качественные и количественные показатели урожая </a:t>
            </a:r>
            <a:r>
              <a:rPr lang="ru-RU" dirty="0" smtClean="0">
                <a:ea typeface="Calibri" panose="020F0502020204030204" pitchFamily="34" charset="0"/>
                <a:cs typeface="Arial" panose="020B0604020202020204" pitchFamily="34" charset="0"/>
              </a:rPr>
              <a:t>яблони </a:t>
            </a:r>
            <a:r>
              <a:rPr lang="ru-RU" dirty="0">
                <a:ea typeface="Calibri" panose="020F0502020204030204" pitchFamily="34" charset="0"/>
                <a:cs typeface="Arial" panose="020B0604020202020204" pitchFamily="34" charset="0"/>
              </a:rPr>
              <a:t>сорта </a:t>
            </a:r>
            <a:r>
              <a:rPr lang="ru-RU" dirty="0" err="1">
                <a:ea typeface="Calibri" panose="020F0502020204030204" pitchFamily="34" charset="0"/>
                <a:cs typeface="Arial" panose="020B0604020202020204" pitchFamily="34" charset="0"/>
              </a:rPr>
              <a:t>Айдаред</a:t>
            </a:r>
            <a:endParaRPr lang="ru-R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9695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2123728" y="620688"/>
            <a:ext cx="5328592" cy="720080"/>
          </a:xfrm>
        </p:spPr>
        <p:txBody>
          <a:bodyPr/>
          <a:lstStyle/>
          <a:p>
            <a:pPr algn="ctr" eaLnBrk="1" hangingPunct="1"/>
            <a:r>
              <a:rPr lang="ru-RU" altLang="ru-RU" sz="1600" dirty="0" smtClean="0"/>
              <a:t>ЭФФЕКТИВНОСТЬ ШТАММОВ-ПРОДУЦЕНТОВ ПРОТИВ ПАРШИ ЯБЛОНИ В УСЛОВИЯХ САДА</a:t>
            </a:r>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172400" y="5805264"/>
            <a:ext cx="471538" cy="369332"/>
          </a:xfrm>
          <a:prstGeom prst="rect">
            <a:avLst/>
          </a:prstGeom>
          <a:noFill/>
        </p:spPr>
        <p:txBody>
          <a:bodyPr wrap="square" rtlCol="0">
            <a:spAutoFit/>
          </a:bodyPr>
          <a:lstStyle/>
          <a:p>
            <a:r>
              <a:rPr lang="ru-RU" dirty="0" smtClean="0"/>
              <a:t>13</a:t>
            </a: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1154408492"/>
              </p:ext>
            </p:extLst>
          </p:nvPr>
        </p:nvGraphicFramePr>
        <p:xfrm>
          <a:off x="755576" y="2842000"/>
          <a:ext cx="7560840" cy="2641473"/>
        </p:xfrm>
        <a:graphic>
          <a:graphicData uri="http://schemas.openxmlformats.org/drawingml/2006/table">
            <a:tbl>
              <a:tblPr firstRow="1" firstCol="1" bandRow="1">
                <a:tableStyleId>{5C22544A-7EE6-4342-B048-85BDC9FD1C3A}</a:tableStyleId>
              </a:tblPr>
              <a:tblGrid>
                <a:gridCol w="3004100">
                  <a:extLst>
                    <a:ext uri="{9D8B030D-6E8A-4147-A177-3AD203B41FA5}">
                      <a16:colId xmlns:a16="http://schemas.microsoft.com/office/drawing/2014/main" xmlns="" val="275648059"/>
                    </a:ext>
                  </a:extLst>
                </a:gridCol>
                <a:gridCol w="2957884">
                  <a:extLst>
                    <a:ext uri="{9D8B030D-6E8A-4147-A177-3AD203B41FA5}">
                      <a16:colId xmlns:a16="http://schemas.microsoft.com/office/drawing/2014/main" xmlns="" val="3794707061"/>
                    </a:ext>
                  </a:extLst>
                </a:gridCol>
                <a:gridCol w="1598856">
                  <a:extLst>
                    <a:ext uri="{9D8B030D-6E8A-4147-A177-3AD203B41FA5}">
                      <a16:colId xmlns:a16="http://schemas.microsoft.com/office/drawing/2014/main" xmlns="" val="3357621494"/>
                    </a:ext>
                  </a:extLst>
                </a:gridCol>
              </a:tblGrid>
              <a:tr h="572778">
                <a:tc>
                  <a:txBody>
                    <a:bodyPr/>
                    <a:lstStyle/>
                    <a:p>
                      <a:pPr algn="ctr">
                        <a:lnSpc>
                          <a:spcPct val="107000"/>
                        </a:lnSpc>
                        <a:spcAft>
                          <a:spcPts val="0"/>
                        </a:spcAft>
                      </a:pPr>
                      <a:r>
                        <a:rPr lang="ru-RU" sz="1800" dirty="0">
                          <a:effectLst/>
                          <a:latin typeface="Arial" panose="020B0604020202020204" pitchFamily="34" charset="0"/>
                          <a:cs typeface="Arial" panose="020B0604020202020204" pitchFamily="34" charset="0"/>
                        </a:rPr>
                        <a:t>Вариант</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dirty="0">
                          <a:effectLst/>
                          <a:latin typeface="Arial" panose="020B0604020202020204" pitchFamily="34" charset="0"/>
                          <a:cs typeface="Arial" panose="020B0604020202020204" pitchFamily="34" charset="0"/>
                        </a:rPr>
                        <a:t>Распространенность парши,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800">
                          <a:effectLst/>
                          <a:latin typeface="Arial" panose="020B0604020202020204" pitchFamily="34" charset="0"/>
                          <a:cs typeface="Arial" panose="020B0604020202020204" pitchFamily="34" charset="0"/>
                        </a:rPr>
                        <a:t>Развитие парши, %</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842467952"/>
                  </a:ext>
                </a:extLst>
              </a:tr>
              <a:tr h="712664">
                <a:tc>
                  <a:txBody>
                    <a:bodyPr/>
                    <a:lstStyle/>
                    <a:p>
                      <a:pPr>
                        <a:lnSpc>
                          <a:spcPct val="107000"/>
                        </a:lnSpc>
                        <a:spcAft>
                          <a:spcPts val="0"/>
                        </a:spcAft>
                      </a:pPr>
                      <a:r>
                        <a:rPr lang="ru-RU" sz="1800" dirty="0">
                          <a:effectLst/>
                          <a:latin typeface="Arial" panose="020B0604020202020204" pitchFamily="34" charset="0"/>
                          <a:cs typeface="Arial" panose="020B0604020202020204" pitchFamily="34" charset="0"/>
                        </a:rPr>
                        <a:t>Химический стандарт (традиционная технология)</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2400" dirty="0">
                          <a:effectLst/>
                          <a:latin typeface="Arial" panose="020B0604020202020204" pitchFamily="34" charset="0"/>
                          <a:cs typeface="Arial" panose="020B0604020202020204" pitchFamily="34" charset="0"/>
                        </a:rPr>
                        <a:t>40,7</a:t>
                      </a:r>
                      <a:endParaRPr lang="ru-R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2400">
                          <a:effectLst/>
                          <a:latin typeface="Arial" panose="020B0604020202020204" pitchFamily="34" charset="0"/>
                          <a:cs typeface="Arial" panose="020B0604020202020204" pitchFamily="34" charset="0"/>
                        </a:rPr>
                        <a:t>10,7</a:t>
                      </a:r>
                      <a:endParaRPr lang="ru-R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10714131"/>
                  </a:ext>
                </a:extLst>
              </a:tr>
              <a:tr h="872258">
                <a:tc>
                  <a:txBody>
                    <a:bodyPr/>
                    <a:lstStyle/>
                    <a:p>
                      <a:pPr>
                        <a:lnSpc>
                          <a:spcPct val="107000"/>
                        </a:lnSpc>
                        <a:spcAft>
                          <a:spcPts val="0"/>
                        </a:spcAft>
                      </a:pPr>
                      <a:r>
                        <a:rPr lang="ru-RU" sz="1800" dirty="0">
                          <a:effectLst/>
                          <a:latin typeface="Arial" panose="020B0604020202020204" pitchFamily="34" charset="0"/>
                          <a:cs typeface="Arial" panose="020B0604020202020204" pitchFamily="34" charset="0"/>
                        </a:rPr>
                        <a:t>Интегрированная защита растений с применением новых </a:t>
                      </a:r>
                      <a:r>
                        <a:rPr lang="ru-RU" sz="1800" dirty="0" smtClean="0">
                          <a:effectLst/>
                          <a:latin typeface="Arial" panose="020B0604020202020204" pitchFamily="34" charset="0"/>
                          <a:cs typeface="Arial" panose="020B0604020202020204" pitchFamily="34" charset="0"/>
                        </a:rPr>
                        <a:t>биопрепаратов</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2400" dirty="0">
                          <a:effectLst/>
                          <a:latin typeface="Arial" panose="020B0604020202020204" pitchFamily="34" charset="0"/>
                          <a:cs typeface="Arial" panose="020B0604020202020204" pitchFamily="34" charset="0"/>
                        </a:rPr>
                        <a:t>36,0</a:t>
                      </a:r>
                      <a:endParaRPr lang="ru-R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2400" dirty="0">
                          <a:effectLst/>
                          <a:latin typeface="Arial" panose="020B0604020202020204" pitchFamily="34" charset="0"/>
                          <a:cs typeface="Arial" panose="020B0604020202020204" pitchFamily="34" charset="0"/>
                        </a:rPr>
                        <a:t>10,0</a:t>
                      </a:r>
                      <a:endParaRPr lang="ru-R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967273427"/>
                  </a:ext>
                </a:extLst>
              </a:tr>
            </a:tbl>
          </a:graphicData>
        </a:graphic>
      </p:graphicFrame>
      <p:sp>
        <p:nvSpPr>
          <p:cNvPr id="10" name="Прямоугольник 9"/>
          <p:cNvSpPr/>
          <p:nvPr/>
        </p:nvSpPr>
        <p:spPr>
          <a:xfrm>
            <a:off x="1115616" y="1727108"/>
            <a:ext cx="7200800" cy="707886"/>
          </a:xfrm>
          <a:prstGeom prst="rect">
            <a:avLst/>
          </a:prstGeom>
        </p:spPr>
        <p:txBody>
          <a:bodyPr wrap="square">
            <a:spAutoFit/>
          </a:bodyPr>
          <a:lstStyle/>
          <a:p>
            <a:r>
              <a:rPr lang="ru-RU" sz="2000" dirty="0">
                <a:ea typeface="Calibri" panose="020F0502020204030204" pitchFamily="34" charset="0"/>
                <a:cs typeface="Arial" panose="020B0604020202020204" pitchFamily="34" charset="0"/>
              </a:rPr>
              <a:t>Таблица 3</a:t>
            </a:r>
            <a:r>
              <a:rPr lang="ru-RU" sz="2000" dirty="0" smtClean="0">
                <a:ea typeface="Calibri" panose="020F0502020204030204" pitchFamily="34" charset="0"/>
                <a:cs typeface="Arial" panose="020B0604020202020204" pitchFamily="34" charset="0"/>
              </a:rPr>
              <a:t> </a:t>
            </a:r>
            <a:r>
              <a:rPr lang="ru-RU" sz="2000" dirty="0">
                <a:ea typeface="Calibri" panose="020F0502020204030204" pitchFamily="34" charset="0"/>
                <a:cs typeface="Arial" panose="020B0604020202020204" pitchFamily="34" charset="0"/>
              </a:rPr>
              <a:t>– Распространение и развитие парши на плодах яблони сорта </a:t>
            </a:r>
            <a:r>
              <a:rPr lang="ru-RU" sz="2000" dirty="0" err="1">
                <a:ea typeface="Calibri" panose="020F0502020204030204" pitchFamily="34" charset="0"/>
                <a:cs typeface="Arial" panose="020B0604020202020204" pitchFamily="34" charset="0"/>
              </a:rPr>
              <a:t>Айдаред</a:t>
            </a:r>
            <a:r>
              <a:rPr lang="ru-RU" sz="2000" dirty="0">
                <a:ea typeface="Calibri" panose="020F0502020204030204" pitchFamily="34" charset="0"/>
                <a:cs typeface="Arial" panose="020B0604020202020204" pitchFamily="34" charset="0"/>
              </a:rPr>
              <a:t> во время уборки урожая</a:t>
            </a:r>
            <a:endParaRPr lang="ru-RU" sz="2000" dirty="0">
              <a:cs typeface="Arial" panose="020B0604020202020204" pitchFamily="34" charset="0"/>
            </a:endParaRPr>
          </a:p>
        </p:txBody>
      </p:sp>
    </p:spTree>
    <p:extLst>
      <p:ext uri="{BB962C8B-B14F-4D97-AF65-F5344CB8AC3E}">
        <p14:creationId xmlns:p14="http://schemas.microsoft.com/office/powerpoint/2010/main" val="33575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835969" y="620688"/>
            <a:ext cx="5616351" cy="432048"/>
          </a:xfrm>
        </p:spPr>
        <p:txBody>
          <a:bodyPr/>
          <a:lstStyle/>
          <a:p>
            <a:pPr algn="ctr" eaLnBrk="1" hangingPunct="1"/>
            <a:r>
              <a:rPr lang="ru-RU" altLang="ru-RU" dirty="0" smtClean="0"/>
              <a:t>ЗАКЛЮЧЕНИЕ</a:t>
            </a:r>
          </a:p>
        </p:txBody>
      </p:sp>
      <p:sp>
        <p:nvSpPr>
          <p:cNvPr id="6147" name="Текст 2"/>
          <p:cNvSpPr>
            <a:spLocks noGrp="1"/>
          </p:cNvSpPr>
          <p:nvPr>
            <p:ph type="body" sz="quarter" idx="11"/>
          </p:nvPr>
        </p:nvSpPr>
        <p:spPr>
          <a:xfrm>
            <a:off x="1043608" y="1412776"/>
            <a:ext cx="7625877" cy="4761820"/>
          </a:xfrm>
        </p:spPr>
        <p:txBody>
          <a:bodyPr>
            <a:normAutofit fontScale="92500"/>
          </a:bodyPr>
          <a:lstStyle/>
          <a:p>
            <a:pPr marL="285750" indent="-285750" algn="just">
              <a:buFont typeface="Arial" panose="020B0604020202020204" pitchFamily="34" charset="0"/>
              <a:buChar char="•"/>
            </a:pPr>
            <a:r>
              <a:rPr lang="ru-RU" sz="2000" dirty="0"/>
              <a:t>Установлен оптимальный </a:t>
            </a:r>
            <a:r>
              <a:rPr lang="ru-RU" sz="2000" dirty="0" err="1"/>
              <a:t>пеногаситель</a:t>
            </a:r>
            <a:r>
              <a:rPr lang="ru-RU" sz="2000" dirty="0"/>
              <a:t> из смеси </a:t>
            </a:r>
            <a:r>
              <a:rPr lang="ru-RU" sz="2000" dirty="0" err="1"/>
              <a:t>полидиметилсилоксана</a:t>
            </a:r>
            <a:r>
              <a:rPr lang="ru-RU" sz="2000" dirty="0"/>
              <a:t> и </a:t>
            </a:r>
            <a:r>
              <a:rPr lang="ru-RU" sz="2000" dirty="0" err="1"/>
              <a:t>блоксополимера</a:t>
            </a:r>
            <a:r>
              <a:rPr lang="ru-RU" sz="2000" dirty="0"/>
              <a:t> на основе </a:t>
            </a:r>
            <a:r>
              <a:rPr lang="ru-RU" sz="2000" dirty="0" err="1"/>
              <a:t>этиленоксида</a:t>
            </a:r>
            <a:r>
              <a:rPr lang="ru-RU" sz="2000" dirty="0"/>
              <a:t> и </a:t>
            </a:r>
            <a:r>
              <a:rPr lang="ru-RU" sz="2000" dirty="0" err="1"/>
              <a:t>пропиленоксида</a:t>
            </a:r>
            <a:r>
              <a:rPr lang="ru-RU" sz="2000" dirty="0"/>
              <a:t>, соответствующий нормам производства биопрепаратов для сельского </a:t>
            </a:r>
            <a:r>
              <a:rPr lang="ru-RU" sz="2000" dirty="0" err="1"/>
              <a:t>хозяйста</a:t>
            </a:r>
            <a:r>
              <a:rPr lang="ru-RU" sz="2000" dirty="0"/>
              <a:t>, обладающий необходимыми технологическими параметрами, </a:t>
            </a:r>
            <a:r>
              <a:rPr lang="ru-RU" sz="2000" dirty="0" smtClean="0"/>
              <a:t>эконмическими </a:t>
            </a:r>
            <a:r>
              <a:rPr lang="ru-RU" sz="2000" dirty="0"/>
              <a:t>и биологическими </a:t>
            </a:r>
            <a:r>
              <a:rPr lang="ru-RU" sz="2000" dirty="0" smtClean="0"/>
              <a:t>характеристиками</a:t>
            </a:r>
          </a:p>
          <a:p>
            <a:pPr marL="285750" indent="-285750" algn="just">
              <a:buFont typeface="Arial" panose="020B0604020202020204" pitchFamily="34" charset="0"/>
              <a:buChar char="•"/>
            </a:pPr>
            <a:endParaRPr lang="ru-RU" sz="2000" dirty="0" smtClean="0"/>
          </a:p>
          <a:p>
            <a:pPr marL="285750" indent="-285750" algn="just">
              <a:buFont typeface="Arial" panose="020B0604020202020204" pitchFamily="34" charset="0"/>
              <a:buChar char="•"/>
            </a:pPr>
            <a:r>
              <a:rPr lang="ru-RU" sz="2000" dirty="0" smtClean="0"/>
              <a:t>Установлена степень влияния аэрации атмосферным воздухом в процессе </a:t>
            </a:r>
            <a:r>
              <a:rPr lang="ru-RU" sz="2000" dirty="0"/>
              <a:t>культивирования культуры </a:t>
            </a:r>
            <a:r>
              <a:rPr lang="ru-RU" sz="2000" dirty="0" smtClean="0"/>
              <a:t>клеток лабораторных образцов штаммов, </a:t>
            </a:r>
            <a:r>
              <a:rPr lang="ru-RU" sz="2000" dirty="0"/>
              <a:t>в </a:t>
            </a:r>
            <a:r>
              <a:rPr lang="ru-RU" sz="2000" dirty="0" smtClean="0"/>
              <a:t>условиях пилотных </a:t>
            </a:r>
            <a:r>
              <a:rPr lang="ru-RU" sz="2000" dirty="0" err="1" smtClean="0"/>
              <a:t>биореакторов</a:t>
            </a:r>
            <a:r>
              <a:rPr lang="ru-RU" sz="2000" dirty="0" smtClean="0"/>
              <a:t>. Для культуры штамма </a:t>
            </a:r>
            <a:r>
              <a:rPr lang="en-US" sz="2000" dirty="0" smtClean="0"/>
              <a:t>BZR 336g</a:t>
            </a:r>
            <a:r>
              <a:rPr lang="ru-RU" sz="2000" dirty="0" smtClean="0"/>
              <a:t> и </a:t>
            </a:r>
            <a:r>
              <a:rPr lang="en-US" sz="2000" dirty="0" smtClean="0"/>
              <a:t>BZR 517 </a:t>
            </a:r>
            <a:r>
              <a:rPr lang="ru-RU" sz="2000" dirty="0" smtClean="0"/>
              <a:t>наиболее оптимальный расход проходящего через культуру воздуха составил 0,6 м</a:t>
            </a:r>
            <a:r>
              <a:rPr lang="ru-RU" sz="2000" baseline="30000" dirty="0" smtClean="0"/>
              <a:t>3</a:t>
            </a:r>
            <a:r>
              <a:rPr lang="ru-RU" sz="2000" dirty="0" smtClean="0"/>
              <a:t>/ч, при этом расходе было зафиксировано как наибольшее количество жизнеспособных клеток, так и наибольшая </a:t>
            </a:r>
            <a:r>
              <a:rPr lang="ru-RU" sz="2000" dirty="0" err="1" smtClean="0"/>
              <a:t>антифунгальная</a:t>
            </a:r>
            <a:r>
              <a:rPr lang="ru-RU" sz="2000" dirty="0" smtClean="0"/>
              <a:t> активность. </a:t>
            </a:r>
            <a:endParaRPr lang="ru-RU" dirty="0"/>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172400" y="5805264"/>
            <a:ext cx="471538" cy="369332"/>
          </a:xfrm>
          <a:prstGeom prst="rect">
            <a:avLst/>
          </a:prstGeom>
          <a:noFill/>
        </p:spPr>
        <p:txBody>
          <a:bodyPr wrap="square" rtlCol="0">
            <a:spAutoFit/>
          </a:bodyPr>
          <a:lstStyle/>
          <a:p>
            <a:r>
              <a:rPr lang="ru-RU" dirty="0" smtClean="0"/>
              <a:t>14</a:t>
            </a:r>
            <a:endParaRPr lang="ru-RU" dirty="0"/>
          </a:p>
        </p:txBody>
      </p:sp>
    </p:spTree>
    <p:extLst>
      <p:ext uri="{BB962C8B-B14F-4D97-AF65-F5344CB8AC3E}">
        <p14:creationId xmlns:p14="http://schemas.microsoft.com/office/powerpoint/2010/main" val="2355104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835969" y="620688"/>
            <a:ext cx="5616351" cy="432048"/>
          </a:xfrm>
        </p:spPr>
        <p:txBody>
          <a:bodyPr/>
          <a:lstStyle/>
          <a:p>
            <a:pPr algn="ctr" eaLnBrk="1" hangingPunct="1"/>
            <a:r>
              <a:rPr lang="ru-RU" altLang="ru-RU" dirty="0" smtClean="0"/>
              <a:t>ЗАКЛЮЧЕНИЕ</a:t>
            </a:r>
          </a:p>
        </p:txBody>
      </p:sp>
      <p:sp>
        <p:nvSpPr>
          <p:cNvPr id="6147" name="Текст 2"/>
          <p:cNvSpPr>
            <a:spLocks noGrp="1"/>
          </p:cNvSpPr>
          <p:nvPr>
            <p:ph type="body" sz="quarter" idx="11"/>
          </p:nvPr>
        </p:nvSpPr>
        <p:spPr>
          <a:xfrm>
            <a:off x="1043608" y="1412776"/>
            <a:ext cx="7625877" cy="4761820"/>
          </a:xfrm>
        </p:spPr>
        <p:txBody>
          <a:bodyPr>
            <a:normAutofit fontScale="92500" lnSpcReduction="20000"/>
          </a:bodyPr>
          <a:lstStyle/>
          <a:p>
            <a:pPr marL="285750" indent="-285750" algn="just">
              <a:buFont typeface="Arial" panose="020B0604020202020204" pitchFamily="34" charset="0"/>
              <a:buChar char="•"/>
            </a:pPr>
            <a:r>
              <a:rPr lang="ru-RU" sz="1900" dirty="0" smtClean="0"/>
              <a:t>По </a:t>
            </a:r>
            <a:r>
              <a:rPr lang="ru-RU" sz="1900" dirty="0"/>
              <a:t>результатам наблюдения за стабильностью культуры </a:t>
            </a:r>
            <a:r>
              <a:rPr lang="en-US" sz="1900" i="1" dirty="0"/>
              <a:t>Bacillus subtilis</a:t>
            </a:r>
            <a:r>
              <a:rPr lang="en-US" sz="1900" dirty="0"/>
              <a:t> BZR</a:t>
            </a:r>
            <a:r>
              <a:rPr lang="ru-RU" sz="1900" dirty="0"/>
              <a:t> 336</a:t>
            </a:r>
            <a:r>
              <a:rPr lang="en-US" sz="1900" dirty="0"/>
              <a:t>g </a:t>
            </a:r>
            <a:r>
              <a:rPr lang="ru-RU" sz="1900" dirty="0"/>
              <a:t>в течении 10 месяцев поддержания и оценки биотехнологических параметров штамма, был сделан вывод о том, что данный штамм микроорганизма отвечает всем биотехнологическим требованиям, необходимым для коммерческого использования штамма</a:t>
            </a:r>
            <a:r>
              <a:rPr lang="ru-RU" sz="1900" dirty="0" smtClean="0"/>
              <a:t>.</a:t>
            </a:r>
          </a:p>
          <a:p>
            <a:pPr marL="285750" indent="-285750" algn="just">
              <a:buFont typeface="Arial" panose="020B0604020202020204" pitchFamily="34" charset="0"/>
              <a:buChar char="•"/>
            </a:pPr>
            <a:endParaRPr lang="ru-RU" sz="1900" dirty="0"/>
          </a:p>
          <a:p>
            <a:pPr marL="285750" indent="-285750" algn="just">
              <a:buFont typeface="Arial" panose="020B0604020202020204" pitchFamily="34" charset="0"/>
              <a:buChar char="•"/>
            </a:pPr>
            <a:r>
              <a:rPr lang="ru-RU" sz="1900" dirty="0"/>
              <a:t>Испытания опытных партий биопрепарата </a:t>
            </a:r>
            <a:r>
              <a:rPr lang="ru-RU" sz="1900" dirty="0" smtClean="0"/>
              <a:t>на основе лабораторных образцов штаммов </a:t>
            </a:r>
            <a:r>
              <a:rPr lang="ru-RU" sz="1900" dirty="0" err="1" smtClean="0"/>
              <a:t>Bacillus</a:t>
            </a:r>
            <a:r>
              <a:rPr lang="ru-RU" sz="1900" dirty="0" smtClean="0"/>
              <a:t> </a:t>
            </a:r>
            <a:r>
              <a:rPr lang="ru-RU" sz="1900" dirty="0" err="1" smtClean="0"/>
              <a:t>subtilis</a:t>
            </a:r>
            <a:r>
              <a:rPr lang="ru-RU" sz="1900" dirty="0" smtClean="0"/>
              <a:t> BZR 336g в </a:t>
            </a:r>
            <a:r>
              <a:rPr lang="ru-RU" sz="1900" dirty="0"/>
              <a:t>производственных условиях коммерческого сада в комплексе с химическими препаратами для защиты яблони от болезней показали большую эффективность против парши яблони, чем использование исключительно химических средств защиты растений. По результатам анализа полученного урожая, использование химических средств защиты растений совместно с биопрепаратами на основе </a:t>
            </a:r>
            <a:r>
              <a:rPr lang="ru-RU" sz="1900" dirty="0" smtClean="0"/>
              <a:t>лабораторных </a:t>
            </a:r>
            <a:r>
              <a:rPr lang="ru-RU" sz="1900" dirty="0"/>
              <a:t>образцов штаммов </a:t>
            </a:r>
            <a:r>
              <a:rPr lang="ru-RU" sz="1900" dirty="0" err="1"/>
              <a:t>Bacillus</a:t>
            </a:r>
            <a:r>
              <a:rPr lang="ru-RU" sz="1900" dirty="0"/>
              <a:t> </a:t>
            </a:r>
            <a:r>
              <a:rPr lang="ru-RU" sz="1900" dirty="0" err="1"/>
              <a:t>subtilis</a:t>
            </a:r>
            <a:r>
              <a:rPr lang="ru-RU" sz="1900" dirty="0"/>
              <a:t> BZR 336g </a:t>
            </a:r>
            <a:r>
              <a:rPr lang="ru-RU" sz="1900" dirty="0" smtClean="0"/>
              <a:t>дало </a:t>
            </a:r>
            <a:r>
              <a:rPr lang="ru-RU" sz="1900" dirty="0"/>
              <a:t>больший прирост урожая на единицу площади, чем в условиях использования только химических средств защиты растений.</a:t>
            </a:r>
            <a:endParaRPr lang="ru-RU" sz="1900" dirty="0" smtClean="0"/>
          </a:p>
          <a:p>
            <a:pPr marL="285750" indent="-285750" algn="just">
              <a:buFont typeface="Arial" panose="020B0604020202020204" pitchFamily="34" charset="0"/>
              <a:buChar char="•"/>
            </a:pPr>
            <a:endParaRPr lang="ru-RU" dirty="0"/>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172400" y="5805264"/>
            <a:ext cx="471538" cy="369332"/>
          </a:xfrm>
          <a:prstGeom prst="rect">
            <a:avLst/>
          </a:prstGeom>
          <a:noFill/>
        </p:spPr>
        <p:txBody>
          <a:bodyPr wrap="square" rtlCol="0">
            <a:spAutoFit/>
          </a:bodyPr>
          <a:lstStyle/>
          <a:p>
            <a:r>
              <a:rPr lang="ru-RU" dirty="0" smtClean="0"/>
              <a:t>15</a:t>
            </a:r>
            <a:endParaRPr lang="ru-RU" dirty="0"/>
          </a:p>
        </p:txBody>
      </p:sp>
    </p:spTree>
    <p:extLst>
      <p:ext uri="{BB962C8B-B14F-4D97-AF65-F5344CB8AC3E}">
        <p14:creationId xmlns:p14="http://schemas.microsoft.com/office/powerpoint/2010/main" val="16779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11281"/>
          <a:stretch/>
        </p:blipFill>
        <p:spPr>
          <a:xfrm>
            <a:off x="5364088" y="2605482"/>
            <a:ext cx="2738422" cy="2044386"/>
          </a:xfrm>
          <a:prstGeom prst="rect">
            <a:avLst/>
          </a:prstGeom>
          <a:ln>
            <a:noFill/>
          </a:ln>
          <a:effectLst>
            <a:softEdge rad="112500"/>
          </a:effectLst>
        </p:spPr>
      </p:pic>
      <p:pic>
        <p:nvPicPr>
          <p:cNvPr id="7"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777" t="19964" r="12247"/>
          <a:stretch/>
        </p:blipFill>
        <p:spPr bwMode="auto">
          <a:xfrm>
            <a:off x="2843808" y="3158206"/>
            <a:ext cx="3096344" cy="1930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54966" y="1511659"/>
            <a:ext cx="7898081" cy="923330"/>
          </a:xfrm>
          <a:prstGeom prst="rect">
            <a:avLst/>
          </a:prstGeom>
          <a:noFill/>
        </p:spPr>
        <p:txBody>
          <a:bodyPr wrap="square" lIns="91440" tIns="45720" rIns="91440" bIns="45720">
            <a:spAutoFit/>
          </a:bodyPr>
          <a:lstStyle/>
          <a:p>
            <a:pPr algn="ctr"/>
            <a:r>
              <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Спасибо за внимание!</a:t>
            </a:r>
            <a:endPar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251520" y="5065135"/>
            <a:ext cx="2808312" cy="1292662"/>
          </a:xfrm>
          <a:prstGeom prst="rect">
            <a:avLst/>
          </a:prstGeom>
          <a:noFill/>
        </p:spPr>
        <p:txBody>
          <a:bodyPr wrap="square" rtlCol="0">
            <a:spAutoFit/>
          </a:bodyPr>
          <a:lstStyle/>
          <a:p>
            <a:endParaRPr lang="ru-RU" dirty="0" smtClean="0"/>
          </a:p>
          <a:p>
            <a:pPr eaLnBrk="1" hangingPunct="1"/>
            <a:r>
              <a:rPr lang="ru-RU" altLang="ru-RU" sz="1400" dirty="0"/>
              <a:t>Козицын </a:t>
            </a:r>
            <a:r>
              <a:rPr lang="ru-RU" altLang="ru-RU" sz="1400" dirty="0" smtClean="0"/>
              <a:t>Александр</a:t>
            </a:r>
          </a:p>
          <a:p>
            <a:pPr eaLnBrk="1" hangingPunct="1"/>
            <a:r>
              <a:rPr lang="en-US" altLang="ru-RU" sz="1400" dirty="0" smtClean="0">
                <a:hlinkClick r:id="rId4"/>
              </a:rPr>
              <a:t>KozicinAlexander@gmail.com</a:t>
            </a:r>
            <a:endParaRPr lang="ru-RU" altLang="ru-RU" sz="1400" dirty="0" smtClean="0"/>
          </a:p>
          <a:p>
            <a:pPr eaLnBrk="1" hangingPunct="1"/>
            <a:r>
              <a:rPr lang="en-US" altLang="ru-RU" sz="1400" dirty="0" smtClean="0"/>
              <a:t>+7 </a:t>
            </a:r>
            <a:r>
              <a:rPr lang="en-US" altLang="ru-RU" sz="1400" dirty="0"/>
              <a:t>(918) 655 29 86</a:t>
            </a:r>
            <a:endParaRPr lang="ru-RU" altLang="ru-RU" sz="1400" dirty="0"/>
          </a:p>
          <a:p>
            <a:endParaRPr lang="ru-RU" dirty="0"/>
          </a:p>
        </p:txBody>
      </p:sp>
      <p:sp>
        <p:nvSpPr>
          <p:cNvPr id="4" name="Заголовок 1"/>
          <p:cNvSpPr txBox="1">
            <a:spLocks/>
          </p:cNvSpPr>
          <p:nvPr/>
        </p:nvSpPr>
        <p:spPr>
          <a:xfrm>
            <a:off x="1331913" y="476250"/>
            <a:ext cx="7354887" cy="1008534"/>
          </a:xfrm>
          <a:prstGeom prst="rect">
            <a:avLst/>
          </a:prstGeom>
        </p:spPr>
        <p:txBody>
          <a:bodyPr/>
          <a:lstStyle>
            <a:lvl1pPr algn="l" rtl="0" eaLnBrk="0" fontAlgn="base" hangingPunct="0">
              <a:spcBef>
                <a:spcPct val="0"/>
              </a:spcBef>
              <a:spcAft>
                <a:spcPct val="0"/>
              </a:spcAft>
              <a:defRPr sz="2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000" b="1">
                <a:solidFill>
                  <a:schemeClr val="tx1"/>
                </a:solidFill>
                <a:latin typeface="Arial" pitchFamily="34" charset="0"/>
                <a:cs typeface="Arial" pitchFamily="34" charset="0"/>
              </a:defRPr>
            </a:lvl2pPr>
            <a:lvl3pPr algn="l" rtl="0" eaLnBrk="0" fontAlgn="base" hangingPunct="0">
              <a:spcBef>
                <a:spcPct val="0"/>
              </a:spcBef>
              <a:spcAft>
                <a:spcPct val="0"/>
              </a:spcAft>
              <a:defRPr sz="2000" b="1">
                <a:solidFill>
                  <a:schemeClr val="tx1"/>
                </a:solidFill>
                <a:latin typeface="Arial" pitchFamily="34" charset="0"/>
                <a:cs typeface="Arial" pitchFamily="34" charset="0"/>
              </a:defRPr>
            </a:lvl3pPr>
            <a:lvl4pPr algn="l" rtl="0" eaLnBrk="0" fontAlgn="base" hangingPunct="0">
              <a:spcBef>
                <a:spcPct val="0"/>
              </a:spcBef>
              <a:spcAft>
                <a:spcPct val="0"/>
              </a:spcAft>
              <a:defRPr sz="2000" b="1">
                <a:solidFill>
                  <a:schemeClr val="tx1"/>
                </a:solidFill>
                <a:latin typeface="Arial" pitchFamily="34" charset="0"/>
                <a:cs typeface="Arial" pitchFamily="34" charset="0"/>
              </a:defRPr>
            </a:lvl4pPr>
            <a:lvl5pPr algn="l" rtl="0" eaLnBrk="0" fontAlgn="base" hangingPunct="0">
              <a:spcBef>
                <a:spcPct val="0"/>
              </a:spcBef>
              <a:spcAft>
                <a:spcPct val="0"/>
              </a:spcAft>
              <a:defRPr sz="2000" b="1">
                <a:solidFill>
                  <a:schemeClr val="tx1"/>
                </a:solidFill>
                <a:latin typeface="Arial" pitchFamily="34" charset="0"/>
                <a:cs typeface="Arial" pitchFamily="34" charset="0"/>
              </a:defRPr>
            </a:lvl5pPr>
            <a:lvl6pPr marL="457200" algn="l" rtl="0" fontAlgn="base">
              <a:spcBef>
                <a:spcPct val="0"/>
              </a:spcBef>
              <a:spcAft>
                <a:spcPct val="0"/>
              </a:spcAft>
              <a:defRPr sz="2000" b="1">
                <a:solidFill>
                  <a:schemeClr val="tx1"/>
                </a:solidFill>
                <a:latin typeface="Arial" pitchFamily="34" charset="0"/>
                <a:cs typeface="Arial" pitchFamily="34" charset="0"/>
              </a:defRPr>
            </a:lvl6pPr>
            <a:lvl7pPr marL="914400" algn="l" rtl="0" fontAlgn="base">
              <a:spcBef>
                <a:spcPct val="0"/>
              </a:spcBef>
              <a:spcAft>
                <a:spcPct val="0"/>
              </a:spcAft>
              <a:defRPr sz="2000" b="1">
                <a:solidFill>
                  <a:schemeClr val="tx1"/>
                </a:solidFill>
                <a:latin typeface="Arial" pitchFamily="34" charset="0"/>
                <a:cs typeface="Arial" pitchFamily="34" charset="0"/>
              </a:defRPr>
            </a:lvl7pPr>
            <a:lvl8pPr marL="1371600" algn="l" rtl="0" fontAlgn="base">
              <a:spcBef>
                <a:spcPct val="0"/>
              </a:spcBef>
              <a:spcAft>
                <a:spcPct val="0"/>
              </a:spcAft>
              <a:defRPr sz="2000" b="1">
                <a:solidFill>
                  <a:schemeClr val="tx1"/>
                </a:solidFill>
                <a:latin typeface="Arial" pitchFamily="34" charset="0"/>
                <a:cs typeface="Arial" pitchFamily="34" charset="0"/>
              </a:defRPr>
            </a:lvl8pPr>
            <a:lvl9pPr marL="1828800" algn="l" rtl="0" fontAlgn="base">
              <a:spcBef>
                <a:spcPct val="0"/>
              </a:spcBef>
              <a:spcAft>
                <a:spcPct val="0"/>
              </a:spcAft>
              <a:defRPr sz="2000" b="1">
                <a:solidFill>
                  <a:schemeClr val="tx1"/>
                </a:solidFill>
                <a:latin typeface="Arial" pitchFamily="34" charset="0"/>
                <a:cs typeface="Arial" pitchFamily="34" charset="0"/>
              </a:defRPr>
            </a:lvl9pPr>
          </a:lstStyle>
          <a:p>
            <a:pPr algn="ctr" eaLnBrk="1" hangingPunct="1"/>
            <a:r>
              <a:rPr lang="ru-RU" altLang="ru-RU" sz="1600" dirty="0" smtClean="0"/>
              <a:t>Масштабирование процесса культивирования</a:t>
            </a:r>
            <a:br>
              <a:rPr lang="ru-RU" altLang="ru-RU" sz="1600" dirty="0" smtClean="0"/>
            </a:br>
            <a:r>
              <a:rPr lang="ru-RU" altLang="ru-RU" sz="1600" dirty="0" smtClean="0"/>
              <a:t> штаммов-продуцентов </a:t>
            </a:r>
            <a:r>
              <a:rPr lang="ru-RU" altLang="ru-RU" sz="1600" dirty="0" err="1" smtClean="0"/>
              <a:t>биофунгицидов</a:t>
            </a:r>
            <a:r>
              <a:rPr lang="ru-RU" altLang="ru-RU" sz="1600" dirty="0" smtClean="0"/>
              <a:t> на основе</a:t>
            </a:r>
            <a:br>
              <a:rPr lang="ru-RU" altLang="ru-RU" sz="1600" dirty="0" smtClean="0"/>
            </a:br>
            <a:r>
              <a:rPr lang="ru-RU" altLang="ru-RU" sz="1600" dirty="0" smtClean="0"/>
              <a:t> </a:t>
            </a:r>
            <a:r>
              <a:rPr lang="ru-RU" altLang="ru-RU" sz="1600" dirty="0" err="1" smtClean="0"/>
              <a:t>Bacillus</a:t>
            </a:r>
            <a:r>
              <a:rPr lang="ru-RU" altLang="ru-RU" sz="1600" dirty="0" smtClean="0"/>
              <a:t> </a:t>
            </a:r>
            <a:r>
              <a:rPr lang="ru-RU" altLang="ru-RU" sz="1600" dirty="0" err="1" smtClean="0"/>
              <a:t>subtilis</a:t>
            </a:r>
            <a:r>
              <a:rPr lang="ru-RU" altLang="ru-RU" sz="1600" dirty="0" smtClean="0"/>
              <a:t> BZR 336g и BZR 517 </a:t>
            </a:r>
            <a:endParaRPr lang="ru-RU" altLang="ru-RU" sz="1600" dirty="0"/>
          </a:p>
        </p:txBody>
      </p:sp>
      <p:sp>
        <p:nvSpPr>
          <p:cNvPr id="5" name="Прямоугольник 4"/>
          <p:cNvSpPr/>
          <p:nvPr/>
        </p:nvSpPr>
        <p:spPr>
          <a:xfrm>
            <a:off x="3779912" y="5249801"/>
            <a:ext cx="4572000" cy="830997"/>
          </a:xfrm>
          <a:prstGeom prst="rect">
            <a:avLst/>
          </a:prstGeom>
        </p:spPr>
        <p:txBody>
          <a:bodyPr>
            <a:spAutoFit/>
          </a:bodyPr>
          <a:lstStyle/>
          <a:p>
            <a:pPr algn="r"/>
            <a:r>
              <a:rPr lang="ru-RU" sz="1600" dirty="0"/>
              <a:t>Лаборатория создания микробиологических средств защиты растений и коллекции микроорганизмов</a:t>
            </a:r>
          </a:p>
        </p:txBody>
      </p:sp>
      <p:pic>
        <p:nvPicPr>
          <p:cNvPr id="6"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55576" y="2591891"/>
            <a:ext cx="2526241" cy="167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835969" y="620688"/>
            <a:ext cx="5616351" cy="432048"/>
          </a:xfrm>
        </p:spPr>
        <p:txBody>
          <a:bodyPr/>
          <a:lstStyle/>
          <a:p>
            <a:pPr algn="ctr" eaLnBrk="1" hangingPunct="1"/>
            <a:r>
              <a:rPr lang="ru-RU" altLang="ru-RU" dirty="0" smtClean="0"/>
              <a:t>АПРОБАЦИЯ ЛАБ. ПРЕПАРАТОВ</a:t>
            </a:r>
          </a:p>
        </p:txBody>
      </p:sp>
      <p:sp>
        <p:nvSpPr>
          <p:cNvPr id="6147" name="Текст 2"/>
          <p:cNvSpPr>
            <a:spLocks noGrp="1"/>
          </p:cNvSpPr>
          <p:nvPr>
            <p:ph type="body" sz="quarter" idx="11"/>
          </p:nvPr>
        </p:nvSpPr>
        <p:spPr>
          <a:xfrm>
            <a:off x="3604717" y="1988840"/>
            <a:ext cx="5039221" cy="3528392"/>
          </a:xfrm>
        </p:spPr>
        <p:txBody>
          <a:bodyPr>
            <a:normAutofit/>
          </a:bodyPr>
          <a:lstStyle/>
          <a:p>
            <a:pPr marL="342900" indent="-342900" algn="just">
              <a:buAutoNum type="arabicPeriod"/>
            </a:pPr>
            <a:r>
              <a:rPr lang="ru-RU" sz="1900" b="1" dirty="0" smtClean="0"/>
              <a:t>ООО </a:t>
            </a:r>
            <a:r>
              <a:rPr lang="ru-RU" sz="1900" b="1" dirty="0"/>
              <a:t>«АФ Красный сад», Ростовская </a:t>
            </a:r>
            <a:r>
              <a:rPr lang="ru-RU" sz="1900" b="1" dirty="0" smtClean="0"/>
              <a:t>область (ИНТЕГРИРОВАННАЯ ЗАЩИТА)</a:t>
            </a:r>
          </a:p>
          <a:p>
            <a:pPr marL="342900" indent="-342900" algn="just">
              <a:buAutoNum type="arabicPeriod"/>
            </a:pPr>
            <a:endParaRPr lang="ru-RU" sz="1900" b="1" dirty="0" smtClean="0"/>
          </a:p>
          <a:p>
            <a:pPr marL="342900" indent="-342900" algn="just">
              <a:buAutoNum type="arabicPeriod"/>
            </a:pPr>
            <a:endParaRPr lang="ru-RU" sz="1900" b="1" dirty="0" smtClean="0"/>
          </a:p>
          <a:p>
            <a:pPr marL="342900" indent="-342900" algn="just">
              <a:buAutoNum type="arabicPeriod"/>
            </a:pPr>
            <a:endParaRPr lang="ru-RU" sz="1900" b="1" dirty="0" smtClean="0"/>
          </a:p>
          <a:p>
            <a:pPr marL="342900" indent="-342900" algn="just">
              <a:buAutoNum type="arabicPeriod"/>
            </a:pPr>
            <a:r>
              <a:rPr lang="ru-RU" sz="1900" b="1" i="1" dirty="0"/>
              <a:t>ИП «Струков», Краснодарский </a:t>
            </a:r>
            <a:r>
              <a:rPr lang="ru-RU" sz="1900" b="1" i="1" dirty="0" smtClean="0"/>
              <a:t>край (ОРГАНИЧЕСКОЕ ХОЗЯЙСТВО)</a:t>
            </a:r>
            <a:endParaRPr lang="ru-RU" sz="1900" b="1" dirty="0"/>
          </a:p>
          <a:p>
            <a:pPr algn="just"/>
            <a:endParaRPr lang="ru-RU" sz="1800" dirty="0"/>
          </a:p>
          <a:p>
            <a:pPr algn="just"/>
            <a:r>
              <a:rPr lang="ru-RU" sz="1800" dirty="0"/>
              <a:t> </a:t>
            </a:r>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172400" y="5805264"/>
            <a:ext cx="471538" cy="369332"/>
          </a:xfrm>
          <a:prstGeom prst="rect">
            <a:avLst/>
          </a:prstGeom>
          <a:noFill/>
        </p:spPr>
        <p:txBody>
          <a:bodyPr wrap="square" rtlCol="0">
            <a:spAutoFit/>
          </a:bodyPr>
          <a:lstStyle/>
          <a:p>
            <a:r>
              <a:rPr lang="ru-RU" dirty="0" smtClean="0"/>
              <a:t>17</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724856"/>
            <a:ext cx="2730810" cy="1536080"/>
          </a:xfrm>
          <a:prstGeom prst="rect">
            <a:avLst/>
          </a:prstGeom>
          <a:ln>
            <a:noFill/>
          </a:ln>
          <a:effectLst>
            <a:softEdge rad="112500"/>
          </a:effectLst>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8157" t="11924" r="16284" b="5567"/>
          <a:stretch/>
        </p:blipFill>
        <p:spPr>
          <a:xfrm>
            <a:off x="635438" y="3830471"/>
            <a:ext cx="2706931" cy="1662712"/>
          </a:xfrm>
          <a:prstGeom prst="rect">
            <a:avLst/>
          </a:prstGeom>
          <a:ln>
            <a:noFill/>
          </a:ln>
          <a:effectLst>
            <a:softEdge rad="112500"/>
          </a:effectLst>
        </p:spPr>
      </p:pic>
    </p:spTree>
    <p:extLst>
      <p:ext uri="{BB962C8B-B14F-4D97-AF65-F5344CB8AC3E}">
        <p14:creationId xmlns:p14="http://schemas.microsoft.com/office/powerpoint/2010/main" val="822877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algn="ctr" eaLnBrk="1" hangingPunct="1">
              <a:lnSpc>
                <a:spcPct val="107000"/>
              </a:lnSpc>
              <a:spcAft>
                <a:spcPts val="600"/>
              </a:spcAft>
            </a:pPr>
            <a:r>
              <a:rPr lang="ru-RU" altLang="ru-RU" sz="2400"/>
              <a:t>ТСХ-пластины под УФ</a:t>
            </a:r>
            <a:r>
              <a:rPr lang="ru-RU" altLang="ru-RU" sz="2400" baseline="-25000"/>
              <a:t>366</a:t>
            </a:r>
            <a:r>
              <a:rPr lang="ru-RU" altLang="ru-RU" sz="2400"/>
              <a:t> светом</a:t>
            </a:r>
          </a:p>
        </p:txBody>
      </p:sp>
      <p:pic>
        <p:nvPicPr>
          <p:cNvPr id="5123"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0101" y="2569369"/>
            <a:ext cx="3821906"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569369"/>
            <a:ext cx="3826669" cy="287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782241" y="5439966"/>
            <a:ext cx="3558778" cy="553998"/>
          </a:xfrm>
          <a:prstGeom prst="rect">
            <a:avLst/>
          </a:prstGeom>
        </p:spPr>
        <p:txBody>
          <a:bodyPr>
            <a:spAutoFit/>
          </a:bodyPr>
          <a:lstStyle/>
          <a:p>
            <a:pPr>
              <a:spcAft>
                <a:spcPts val="0"/>
              </a:spcAft>
              <a:defRPr/>
            </a:pPr>
            <a:r>
              <a:rPr lang="ru-RU" sz="1500" dirty="0">
                <a:latin typeface="+mn-lt"/>
                <a:ea typeface="Calibri" panose="020F0502020204030204" pitchFamily="34" charset="0"/>
                <a:cs typeface="Times New Roman" panose="02020603050405020304" pitchFamily="18" charset="0"/>
              </a:rPr>
              <a:t>      10                  15                 20                  25</a:t>
            </a:r>
          </a:p>
          <a:p>
            <a:pPr algn="ctr">
              <a:spcAft>
                <a:spcPts val="0"/>
              </a:spcAft>
              <a:defRPr/>
            </a:pPr>
            <a:r>
              <a:rPr lang="ru-RU" sz="1500" dirty="0">
                <a:latin typeface="+mn-lt"/>
                <a:ea typeface="Calibri" panose="020F0502020204030204" pitchFamily="34" charset="0"/>
                <a:cs typeface="Times New Roman" panose="02020603050405020304" pitchFamily="18" charset="0"/>
              </a:rPr>
              <a:t>мл КЖ</a:t>
            </a:r>
          </a:p>
        </p:txBody>
      </p:sp>
      <p:sp>
        <p:nvSpPr>
          <p:cNvPr id="7" name="Прямоугольник 6"/>
          <p:cNvSpPr/>
          <p:nvPr/>
        </p:nvSpPr>
        <p:spPr>
          <a:xfrm>
            <a:off x="4704160" y="5439966"/>
            <a:ext cx="3558778" cy="553998"/>
          </a:xfrm>
          <a:prstGeom prst="rect">
            <a:avLst/>
          </a:prstGeom>
        </p:spPr>
        <p:txBody>
          <a:bodyPr>
            <a:spAutoFit/>
          </a:bodyPr>
          <a:lstStyle/>
          <a:p>
            <a:pPr>
              <a:spcAft>
                <a:spcPts val="0"/>
              </a:spcAft>
              <a:defRPr/>
            </a:pPr>
            <a:r>
              <a:rPr lang="ru-RU" sz="1500" dirty="0">
                <a:latin typeface="+mn-lt"/>
                <a:ea typeface="Calibri" panose="020F0502020204030204" pitchFamily="34" charset="0"/>
                <a:cs typeface="Times New Roman" panose="02020603050405020304" pitchFamily="18" charset="0"/>
              </a:rPr>
              <a:t>        10               15               20                25</a:t>
            </a:r>
          </a:p>
          <a:p>
            <a:pPr algn="ctr">
              <a:spcAft>
                <a:spcPts val="0"/>
              </a:spcAft>
              <a:defRPr/>
            </a:pPr>
            <a:r>
              <a:rPr lang="ru-RU" sz="1500" dirty="0">
                <a:latin typeface="+mn-lt"/>
                <a:ea typeface="Calibri" panose="020F0502020204030204" pitchFamily="34" charset="0"/>
                <a:cs typeface="Times New Roman" panose="02020603050405020304" pitchFamily="18" charset="0"/>
              </a:rPr>
              <a:t>мл КЖ</a:t>
            </a:r>
          </a:p>
        </p:txBody>
      </p:sp>
      <p:sp>
        <p:nvSpPr>
          <p:cNvPr id="5127" name="Прямоугольник 7"/>
          <p:cNvSpPr>
            <a:spLocks noChangeArrowheads="1"/>
          </p:cNvSpPr>
          <p:nvPr/>
        </p:nvSpPr>
        <p:spPr bwMode="auto">
          <a:xfrm>
            <a:off x="1604962" y="2231231"/>
            <a:ext cx="20361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1800" b="1" i="1"/>
              <a:t>B. subtilis </a:t>
            </a:r>
            <a:r>
              <a:rPr lang="en-US" altLang="ru-RU" sz="1800" b="1"/>
              <a:t>BZR 336g</a:t>
            </a:r>
            <a:endParaRPr lang="ru-RU" altLang="ru-RU" sz="1800"/>
          </a:p>
        </p:txBody>
      </p:sp>
      <p:sp>
        <p:nvSpPr>
          <p:cNvPr id="5128" name="Прямоугольник 8"/>
          <p:cNvSpPr>
            <a:spLocks noChangeArrowheads="1"/>
          </p:cNvSpPr>
          <p:nvPr/>
        </p:nvSpPr>
        <p:spPr bwMode="auto">
          <a:xfrm>
            <a:off x="5584031" y="2231231"/>
            <a:ext cx="192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1800" b="1" i="1"/>
              <a:t>B. subtilis </a:t>
            </a:r>
            <a:r>
              <a:rPr lang="en-US" altLang="ru-RU" sz="1800" b="1"/>
              <a:t>BZR </a:t>
            </a:r>
            <a:r>
              <a:rPr lang="ru-RU" altLang="ru-RU" sz="1800" b="1"/>
              <a:t>517</a:t>
            </a:r>
            <a:endParaRPr lang="ru-RU" altLang="ru-RU" sz="1800"/>
          </a:p>
        </p:txBody>
      </p:sp>
      <p:sp>
        <p:nvSpPr>
          <p:cNvPr id="9"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10" name="TextBox 9"/>
          <p:cNvSpPr txBox="1"/>
          <p:nvPr/>
        </p:nvSpPr>
        <p:spPr>
          <a:xfrm>
            <a:off x="8172400" y="5805264"/>
            <a:ext cx="471538" cy="369332"/>
          </a:xfrm>
          <a:prstGeom prst="rect">
            <a:avLst/>
          </a:prstGeom>
          <a:noFill/>
        </p:spPr>
        <p:txBody>
          <a:bodyPr wrap="square" rtlCol="0">
            <a:spAutoFit/>
          </a:bodyPr>
          <a:lstStyle/>
          <a:p>
            <a:r>
              <a:rPr lang="ru-RU" dirty="0" smtClean="0"/>
              <a:t>18</a:t>
            </a:r>
            <a:endParaRPr lang="ru-RU" dirty="0"/>
          </a:p>
        </p:txBody>
      </p:sp>
    </p:spTree>
    <p:extLst>
      <p:ext uri="{BB962C8B-B14F-4D97-AF65-F5344CB8AC3E}">
        <p14:creationId xmlns:p14="http://schemas.microsoft.com/office/powerpoint/2010/main" val="303026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835969" y="620688"/>
            <a:ext cx="5616351" cy="792088"/>
          </a:xfrm>
        </p:spPr>
        <p:txBody>
          <a:bodyPr/>
          <a:lstStyle/>
          <a:p>
            <a:pPr algn="ctr" eaLnBrk="1" hangingPunct="1"/>
            <a:r>
              <a:rPr lang="ru-RU" altLang="ru-RU" dirty="0" smtClean="0"/>
              <a:t>ИССЛЕДОВАНИЕ АНТИФУНГАЛЬНОЙ АКТИВНОСТИШТАММОВ-ПРОДУЦЕНТОВ</a:t>
            </a:r>
          </a:p>
        </p:txBody>
      </p:sp>
      <p:sp>
        <p:nvSpPr>
          <p:cNvPr id="6147" name="Текст 2"/>
          <p:cNvSpPr>
            <a:spLocks noGrp="1"/>
          </p:cNvSpPr>
          <p:nvPr>
            <p:ph type="body" sz="quarter" idx="11"/>
          </p:nvPr>
        </p:nvSpPr>
        <p:spPr>
          <a:xfrm>
            <a:off x="3852085" y="2636912"/>
            <a:ext cx="4320316" cy="1008112"/>
          </a:xfrm>
        </p:spPr>
        <p:txBody>
          <a:bodyPr>
            <a:normAutofit/>
          </a:bodyPr>
          <a:lstStyle/>
          <a:p>
            <a:pPr algn="ctr"/>
            <a:r>
              <a:rPr lang="ru-RU" sz="1900" dirty="0" err="1" smtClean="0"/>
              <a:t>Биоавтограмма</a:t>
            </a:r>
            <a:r>
              <a:rPr lang="ru-RU" sz="1900" dirty="0" smtClean="0"/>
              <a:t> с инфекционным фоном </a:t>
            </a:r>
            <a:r>
              <a:rPr lang="en-US" sz="2000" i="1" dirty="0" err="1" smtClean="0"/>
              <a:t>Alternaria</a:t>
            </a:r>
            <a:r>
              <a:rPr lang="en-US" sz="2000" i="1" dirty="0" smtClean="0"/>
              <a:t> </a:t>
            </a:r>
            <a:r>
              <a:rPr lang="en-US" sz="2000" i="1" dirty="0" err="1" smtClean="0"/>
              <a:t>sp</a:t>
            </a:r>
            <a:r>
              <a:rPr lang="ru-RU" sz="1900" i="1" dirty="0" smtClean="0"/>
              <a:t>.</a:t>
            </a:r>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244408" y="5805263"/>
            <a:ext cx="471538" cy="369332"/>
          </a:xfrm>
          <a:prstGeom prst="rect">
            <a:avLst/>
          </a:prstGeom>
          <a:noFill/>
        </p:spPr>
        <p:txBody>
          <a:bodyPr wrap="square" rtlCol="0">
            <a:spAutoFit/>
          </a:bodyPr>
          <a:lstStyle/>
          <a:p>
            <a:r>
              <a:rPr lang="ru-RU" dirty="0" smtClean="0"/>
              <a:t>7</a:t>
            </a:r>
            <a:endParaRPr lang="ru-RU"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7735" r="18850"/>
          <a:stretch/>
        </p:blipFill>
        <p:spPr>
          <a:xfrm>
            <a:off x="539552" y="2060848"/>
            <a:ext cx="3086100" cy="2760216"/>
          </a:xfrm>
          <a:prstGeom prst="rect">
            <a:avLst/>
          </a:prstGeom>
          <a:ln>
            <a:noFill/>
          </a:ln>
          <a:effectLst>
            <a:softEdge rad="112500"/>
          </a:effectLst>
        </p:spPr>
      </p:pic>
    </p:spTree>
    <p:extLst>
      <p:ext uri="{BB962C8B-B14F-4D97-AF65-F5344CB8AC3E}">
        <p14:creationId xmlns:p14="http://schemas.microsoft.com/office/powerpoint/2010/main" val="3647560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Картинки по запросу пестициды вре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60" y="3501008"/>
            <a:ext cx="2478964" cy="2520280"/>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sz="quarter" idx="11"/>
          </p:nvPr>
        </p:nvSpPr>
        <p:spPr>
          <a:xfrm>
            <a:off x="323528" y="1341438"/>
            <a:ext cx="8345957" cy="2159570"/>
          </a:xfrm>
        </p:spPr>
        <p:txBody>
          <a:bodyPr rtlCol="0">
            <a:normAutofit fontScale="85000" lnSpcReduction="20000"/>
          </a:bodyPr>
          <a:lstStyle/>
          <a:p>
            <a:pPr indent="355600" algn="just"/>
            <a:r>
              <a:rPr lang="ru-RU" sz="2000" dirty="0" smtClean="0"/>
              <a:t>В настоящее время химические СЗР получили повсеместное распространение в сельском хозяйстве</a:t>
            </a:r>
            <a:r>
              <a:rPr lang="ru-RU" altLang="ru-RU" sz="1800" b="1" dirty="0"/>
              <a:t> </a:t>
            </a:r>
            <a:r>
              <a:rPr lang="ru-RU" altLang="ru-RU" sz="2100" dirty="0"/>
              <a:t>(</a:t>
            </a:r>
            <a:r>
              <a:rPr lang="ru-RU" altLang="ru-RU" sz="2100" dirty="0" err="1">
                <a:solidFill>
                  <a:schemeClr val="tx2">
                    <a:lumMod val="60000"/>
                    <a:lumOff val="40000"/>
                  </a:schemeClr>
                </a:solidFill>
              </a:rPr>
              <a:t>Саламатова</a:t>
            </a:r>
            <a:r>
              <a:rPr lang="ru-RU" altLang="ru-RU" sz="2100" dirty="0">
                <a:solidFill>
                  <a:schemeClr val="tx2">
                    <a:lumMod val="60000"/>
                    <a:lumOff val="40000"/>
                  </a:schemeClr>
                </a:solidFill>
              </a:rPr>
              <a:t>, Минаева, Акимова, 2010</a:t>
            </a:r>
            <a:r>
              <a:rPr lang="ru-RU" altLang="ru-RU" sz="2100" dirty="0"/>
              <a:t>)</a:t>
            </a:r>
            <a:r>
              <a:rPr lang="ru-RU" sz="2100" dirty="0"/>
              <a:t>,</a:t>
            </a:r>
            <a:r>
              <a:rPr lang="ru-RU" sz="2100" dirty="0">
                <a:solidFill>
                  <a:schemeClr val="tx2">
                    <a:lumMod val="60000"/>
                    <a:lumOff val="40000"/>
                  </a:schemeClr>
                </a:solidFill>
              </a:rPr>
              <a:t> </a:t>
            </a:r>
            <a:r>
              <a:rPr lang="ru-RU" sz="2000" dirty="0" smtClean="0"/>
              <a:t>что является серьезной угрозой для экологии планеты, и здоровья потребителей(</a:t>
            </a:r>
            <a:r>
              <a:rPr lang="ru-RU" sz="2000" dirty="0" smtClean="0">
                <a:solidFill>
                  <a:schemeClr val="tx2">
                    <a:lumMod val="60000"/>
                    <a:lumOff val="40000"/>
                  </a:schemeClr>
                </a:solidFill>
              </a:rPr>
              <a:t>Минина</a:t>
            </a:r>
            <a:r>
              <a:rPr lang="ru-RU" sz="2000" dirty="0">
                <a:solidFill>
                  <a:schemeClr val="tx2">
                    <a:lumMod val="60000"/>
                    <a:lumOff val="40000"/>
                  </a:schemeClr>
                </a:solidFill>
              </a:rPr>
              <a:t>, 2009</a:t>
            </a:r>
            <a:r>
              <a:rPr lang="ru-RU" sz="2000" dirty="0" smtClean="0"/>
              <a:t>).</a:t>
            </a:r>
          </a:p>
          <a:p>
            <a:pPr indent="355600" algn="just"/>
            <a:r>
              <a:rPr lang="ru-RU" sz="2000" dirty="0"/>
              <a:t>М</a:t>
            </a:r>
            <a:r>
              <a:rPr lang="ru-RU" sz="2000" dirty="0" smtClean="0"/>
              <a:t>ировой рынок по сей день представлен преимущественно продуктами химической промышленности. Страны, с более высоким уровнем развития технологий сельского хозяйства демонстрируют уверенную тенденцию увеличения процентной доли биологических средств защиты по сравнению с химическими (</a:t>
            </a:r>
            <a:r>
              <a:rPr lang="ru-RU" sz="1900" dirty="0" smtClean="0">
                <a:solidFill>
                  <a:schemeClr val="tx2">
                    <a:lumMod val="60000"/>
                    <a:lumOff val="40000"/>
                  </a:schemeClr>
                </a:solidFill>
              </a:rPr>
              <a:t>Монастырский О.А., </a:t>
            </a:r>
            <a:r>
              <a:rPr lang="ru-RU" sz="1900" dirty="0">
                <a:solidFill>
                  <a:schemeClr val="tx2">
                    <a:lumMod val="60000"/>
                    <a:lumOff val="40000"/>
                  </a:schemeClr>
                </a:solidFill>
              </a:rPr>
              <a:t>2007; Кирсанова, 2011</a:t>
            </a:r>
            <a:r>
              <a:rPr lang="ru-RU" sz="2000" dirty="0" smtClean="0"/>
              <a:t>). </a:t>
            </a:r>
            <a:endParaRPr lang="ru-RU" dirty="0"/>
          </a:p>
        </p:txBody>
      </p:sp>
      <p:sp>
        <p:nvSpPr>
          <p:cNvPr id="5" name="Заголовок 1"/>
          <p:cNvSpPr txBox="1">
            <a:spLocks/>
          </p:cNvSpPr>
          <p:nvPr/>
        </p:nvSpPr>
        <p:spPr bwMode="auto">
          <a:xfrm>
            <a:off x="2123728" y="620688"/>
            <a:ext cx="561635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000" b="1">
                <a:solidFill>
                  <a:schemeClr val="tx1"/>
                </a:solidFill>
                <a:latin typeface="Arial" pitchFamily="34" charset="0"/>
                <a:cs typeface="Arial" pitchFamily="34" charset="0"/>
              </a:defRPr>
            </a:lvl2pPr>
            <a:lvl3pPr algn="l" rtl="0" eaLnBrk="0" fontAlgn="base" hangingPunct="0">
              <a:spcBef>
                <a:spcPct val="0"/>
              </a:spcBef>
              <a:spcAft>
                <a:spcPct val="0"/>
              </a:spcAft>
              <a:defRPr sz="2000" b="1">
                <a:solidFill>
                  <a:schemeClr val="tx1"/>
                </a:solidFill>
                <a:latin typeface="Arial" pitchFamily="34" charset="0"/>
                <a:cs typeface="Arial" pitchFamily="34" charset="0"/>
              </a:defRPr>
            </a:lvl3pPr>
            <a:lvl4pPr algn="l" rtl="0" eaLnBrk="0" fontAlgn="base" hangingPunct="0">
              <a:spcBef>
                <a:spcPct val="0"/>
              </a:spcBef>
              <a:spcAft>
                <a:spcPct val="0"/>
              </a:spcAft>
              <a:defRPr sz="2000" b="1">
                <a:solidFill>
                  <a:schemeClr val="tx1"/>
                </a:solidFill>
                <a:latin typeface="Arial" pitchFamily="34" charset="0"/>
                <a:cs typeface="Arial" pitchFamily="34" charset="0"/>
              </a:defRPr>
            </a:lvl4pPr>
            <a:lvl5pPr algn="l" rtl="0" eaLnBrk="0" fontAlgn="base" hangingPunct="0">
              <a:spcBef>
                <a:spcPct val="0"/>
              </a:spcBef>
              <a:spcAft>
                <a:spcPct val="0"/>
              </a:spcAft>
              <a:defRPr sz="2000" b="1">
                <a:solidFill>
                  <a:schemeClr val="tx1"/>
                </a:solidFill>
                <a:latin typeface="Arial" pitchFamily="34" charset="0"/>
                <a:cs typeface="Arial" pitchFamily="34" charset="0"/>
              </a:defRPr>
            </a:lvl5pPr>
            <a:lvl6pPr marL="457200" algn="l" rtl="0" fontAlgn="base">
              <a:spcBef>
                <a:spcPct val="0"/>
              </a:spcBef>
              <a:spcAft>
                <a:spcPct val="0"/>
              </a:spcAft>
              <a:defRPr sz="2000" b="1">
                <a:solidFill>
                  <a:schemeClr val="tx1"/>
                </a:solidFill>
                <a:latin typeface="Arial" pitchFamily="34" charset="0"/>
                <a:cs typeface="Arial" pitchFamily="34" charset="0"/>
              </a:defRPr>
            </a:lvl6pPr>
            <a:lvl7pPr marL="914400" algn="l" rtl="0" fontAlgn="base">
              <a:spcBef>
                <a:spcPct val="0"/>
              </a:spcBef>
              <a:spcAft>
                <a:spcPct val="0"/>
              </a:spcAft>
              <a:defRPr sz="2000" b="1">
                <a:solidFill>
                  <a:schemeClr val="tx1"/>
                </a:solidFill>
                <a:latin typeface="Arial" pitchFamily="34" charset="0"/>
                <a:cs typeface="Arial" pitchFamily="34" charset="0"/>
              </a:defRPr>
            </a:lvl7pPr>
            <a:lvl8pPr marL="1371600" algn="l" rtl="0" fontAlgn="base">
              <a:spcBef>
                <a:spcPct val="0"/>
              </a:spcBef>
              <a:spcAft>
                <a:spcPct val="0"/>
              </a:spcAft>
              <a:defRPr sz="2000" b="1">
                <a:solidFill>
                  <a:schemeClr val="tx1"/>
                </a:solidFill>
                <a:latin typeface="Arial" pitchFamily="34" charset="0"/>
                <a:cs typeface="Arial" pitchFamily="34" charset="0"/>
              </a:defRPr>
            </a:lvl8pPr>
            <a:lvl9pPr marL="1828800" algn="l" rtl="0" fontAlgn="base">
              <a:spcBef>
                <a:spcPct val="0"/>
              </a:spcBef>
              <a:spcAft>
                <a:spcPct val="0"/>
              </a:spcAft>
              <a:defRPr sz="2000" b="1">
                <a:solidFill>
                  <a:schemeClr val="tx1"/>
                </a:solidFill>
                <a:latin typeface="Arial" pitchFamily="34" charset="0"/>
                <a:cs typeface="Arial" pitchFamily="34" charset="0"/>
              </a:defRPr>
            </a:lvl9pPr>
          </a:lstStyle>
          <a:p>
            <a:pPr algn="ctr" eaLnBrk="1" hangingPunct="1"/>
            <a:r>
              <a:rPr lang="ru-RU" altLang="ru-RU" dirty="0" smtClean="0"/>
              <a:t>АКТУАЛЬНОСТЬ</a:t>
            </a:r>
          </a:p>
        </p:txBody>
      </p:sp>
      <p:sp>
        <p:nvSpPr>
          <p:cNvPr id="6"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7" name="TextBox 6"/>
          <p:cNvSpPr txBox="1"/>
          <p:nvPr/>
        </p:nvSpPr>
        <p:spPr>
          <a:xfrm>
            <a:off x="8276926" y="5805264"/>
            <a:ext cx="288032" cy="369332"/>
          </a:xfrm>
          <a:prstGeom prst="rect">
            <a:avLst/>
          </a:prstGeom>
          <a:noFill/>
        </p:spPr>
        <p:txBody>
          <a:bodyPr wrap="square" rtlCol="0">
            <a:spAutoFit/>
          </a:bodyPr>
          <a:lstStyle/>
          <a:p>
            <a:r>
              <a:rPr lang="ru-RU" dirty="0"/>
              <a:t>2</a:t>
            </a:r>
          </a:p>
        </p:txBody>
      </p:sp>
      <p:sp>
        <p:nvSpPr>
          <p:cNvPr id="9" name="Текст 2"/>
          <p:cNvSpPr txBox="1">
            <a:spLocks/>
          </p:cNvSpPr>
          <p:nvPr/>
        </p:nvSpPr>
        <p:spPr bwMode="auto">
          <a:xfrm>
            <a:off x="3131840" y="3356992"/>
            <a:ext cx="555223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algn="l" rtl="0" eaLnBrk="0" fontAlgn="base" hangingPunct="0">
              <a:spcBef>
                <a:spcPts val="600"/>
              </a:spcBef>
              <a:spcAft>
                <a:spcPct val="0"/>
              </a:spcAft>
              <a:defRPr sz="1600" kern="1200">
                <a:solidFill>
                  <a:schemeClr val="tx1"/>
                </a:solidFill>
                <a:latin typeface="Arial" pitchFamily="34" charset="0"/>
                <a:ea typeface="+mn-ea"/>
                <a:cs typeface="Arial" pitchFamily="34" charset="0"/>
              </a:defRPr>
            </a:lvl1pPr>
            <a:lvl2pPr marL="230400" indent="-180000" algn="l" rtl="0" eaLnBrk="0" fontAlgn="base" hangingPunct="0">
              <a:spcBef>
                <a:spcPts val="6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460800" indent="-1800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mn-ea"/>
                <a:cs typeface="Arial" pitchFamily="34" charset="0"/>
              </a:defRPr>
            </a:lvl3pPr>
            <a:lvl4pPr marL="691200" indent="-180000" algn="l" rtl="0" eaLnBrk="0" fontAlgn="base" hangingPunct="0">
              <a:spcBef>
                <a:spcPts val="6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921600" indent="-1800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55600" algn="just"/>
            <a:r>
              <a:rPr lang="ru-RU" sz="2000" dirty="0"/>
              <a:t>На сегодняшний день российский рынок биологических средств защиты растений составляет около 3,5% от рынка химических средств. По состоянию на начало 2012 года российский рынок СЗР в 5,5 раз меньше рынка ЕС и в 10,5 раз меньше рынка США (</a:t>
            </a:r>
            <a:r>
              <a:rPr lang="ru-RU" sz="2000" dirty="0">
                <a:solidFill>
                  <a:schemeClr val="tx2">
                    <a:lumMod val="60000"/>
                    <a:lumOff val="40000"/>
                  </a:schemeClr>
                </a:solidFill>
              </a:rPr>
              <a:t>Росстат, 2014</a:t>
            </a:r>
            <a:r>
              <a:rPr lang="ru-RU" sz="2000" dirty="0"/>
              <a:t>). </a:t>
            </a:r>
            <a:r>
              <a:rPr lang="ru-RU" sz="2000" dirty="0" smtClean="0"/>
              <a:t>Несмотря </a:t>
            </a:r>
            <a:r>
              <a:rPr lang="ru-RU" sz="2000" dirty="0"/>
              <a:t>на многочисленные исследования в данном направлении готовых биопрепаратов на российском рынке средств защиты </a:t>
            </a:r>
            <a:r>
              <a:rPr lang="ru-RU" sz="2000" dirty="0" smtClean="0"/>
              <a:t>растений </a:t>
            </a:r>
            <a:r>
              <a:rPr lang="ru-RU" sz="2000" dirty="0"/>
              <a:t>крайне  недостаточно(</a:t>
            </a:r>
            <a:r>
              <a:rPr lang="en-US" sz="2000" dirty="0" err="1" smtClean="0">
                <a:solidFill>
                  <a:schemeClr val="tx2">
                    <a:lumMod val="60000"/>
                    <a:lumOff val="40000"/>
                  </a:schemeClr>
                </a:solidFill>
              </a:rPr>
              <a:t>Asaturova</a:t>
            </a:r>
            <a:r>
              <a:rPr lang="en-US" sz="2000" dirty="0" smtClean="0">
                <a:solidFill>
                  <a:schemeClr val="tx2">
                    <a:lumMod val="60000"/>
                    <a:lumOff val="40000"/>
                  </a:schemeClr>
                </a:solidFill>
              </a:rPr>
              <a:t> </a:t>
            </a:r>
            <a:r>
              <a:rPr lang="ru-RU" sz="2000" dirty="0" smtClean="0">
                <a:solidFill>
                  <a:schemeClr val="tx2">
                    <a:lumMod val="60000"/>
                    <a:lumOff val="40000"/>
                  </a:schemeClr>
                </a:solidFill>
              </a:rPr>
              <a:t>А. М., </a:t>
            </a:r>
            <a:r>
              <a:rPr lang="en-US" sz="2000" dirty="0" err="1" smtClean="0">
                <a:solidFill>
                  <a:schemeClr val="tx2">
                    <a:lumMod val="60000"/>
                    <a:lumOff val="40000"/>
                  </a:schemeClr>
                </a:solidFill>
              </a:rPr>
              <a:t>Homyak</a:t>
            </a:r>
            <a:r>
              <a:rPr lang="en-US" sz="2000" dirty="0" smtClean="0">
                <a:solidFill>
                  <a:schemeClr val="tx2">
                    <a:lumMod val="60000"/>
                    <a:lumOff val="40000"/>
                  </a:schemeClr>
                </a:solidFill>
              </a:rPr>
              <a:t> A. I., </a:t>
            </a:r>
            <a:r>
              <a:rPr lang="ru-RU" sz="2000" dirty="0" smtClean="0">
                <a:solidFill>
                  <a:schemeClr val="tx2">
                    <a:lumMod val="60000"/>
                    <a:lumOff val="40000"/>
                  </a:schemeClr>
                </a:solidFill>
              </a:rPr>
              <a:t>2015,</a:t>
            </a:r>
            <a:r>
              <a:rPr lang="ru-RU" sz="2000" dirty="0" smtClean="0"/>
              <a:t> </a:t>
            </a:r>
            <a:r>
              <a:rPr lang="ru-RU" sz="2000" dirty="0" err="1" smtClean="0">
                <a:solidFill>
                  <a:schemeClr val="tx2">
                    <a:lumMod val="60000"/>
                    <a:lumOff val="40000"/>
                  </a:schemeClr>
                </a:solidFill>
              </a:rPr>
              <a:t>Азизбекян</a:t>
            </a:r>
            <a:r>
              <a:rPr lang="ru-RU" sz="2000" dirty="0" smtClean="0">
                <a:solidFill>
                  <a:schemeClr val="tx2">
                    <a:lumMod val="60000"/>
                    <a:lumOff val="40000"/>
                  </a:schemeClr>
                </a:solidFill>
              </a:rPr>
              <a:t>, </a:t>
            </a:r>
            <a:r>
              <a:rPr lang="ru-RU" sz="2000" dirty="0">
                <a:solidFill>
                  <a:schemeClr val="tx2">
                    <a:lumMod val="60000"/>
                    <a:lumOff val="40000"/>
                  </a:schemeClr>
                </a:solidFill>
              </a:rPr>
              <a:t>2013</a:t>
            </a:r>
            <a:r>
              <a:rPr lang="ru-RU" sz="2000" dirty="0" smtClean="0"/>
              <a:t>).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3"/>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51520" y="2060848"/>
            <a:ext cx="3453450" cy="24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Заголовок 1"/>
          <p:cNvSpPr>
            <a:spLocks noGrp="1"/>
          </p:cNvSpPr>
          <p:nvPr>
            <p:ph type="title"/>
          </p:nvPr>
        </p:nvSpPr>
        <p:spPr>
          <a:xfrm>
            <a:off x="1835969" y="620688"/>
            <a:ext cx="5616351" cy="432048"/>
          </a:xfrm>
        </p:spPr>
        <p:txBody>
          <a:bodyPr/>
          <a:lstStyle/>
          <a:p>
            <a:pPr algn="ctr" eaLnBrk="1" hangingPunct="1"/>
            <a:r>
              <a:rPr lang="ru-RU" altLang="ru-RU" dirty="0" smtClean="0"/>
              <a:t>ПРОБЛЕМА</a:t>
            </a:r>
          </a:p>
        </p:txBody>
      </p:sp>
      <p:sp>
        <p:nvSpPr>
          <p:cNvPr id="6147" name="Текст 2"/>
          <p:cNvSpPr>
            <a:spLocks noGrp="1"/>
          </p:cNvSpPr>
          <p:nvPr>
            <p:ph type="body" sz="quarter" idx="11"/>
          </p:nvPr>
        </p:nvSpPr>
        <p:spPr>
          <a:xfrm>
            <a:off x="3491880" y="1629469"/>
            <a:ext cx="5111229" cy="4144795"/>
          </a:xfrm>
        </p:spPr>
        <p:txBody>
          <a:bodyPr>
            <a:normAutofit lnSpcReduction="10000"/>
          </a:bodyPr>
          <a:lstStyle/>
          <a:p>
            <a:r>
              <a:rPr lang="ru-RU" sz="1900" dirty="0" smtClean="0"/>
              <a:t>Экономически значимые болезни </a:t>
            </a:r>
            <a:r>
              <a:rPr lang="ru-RU" sz="1900" dirty="0"/>
              <a:t>плодовых </a:t>
            </a:r>
            <a:r>
              <a:rPr lang="ru-RU" sz="1900" dirty="0" smtClean="0"/>
              <a:t>культур:</a:t>
            </a:r>
          </a:p>
          <a:p>
            <a:pPr marL="285750" indent="-285750">
              <a:buFont typeface="Arial" panose="020B0604020202020204" pitchFamily="34" charset="0"/>
              <a:buChar char="•"/>
            </a:pPr>
            <a:r>
              <a:rPr lang="ru-RU" sz="2200" dirty="0" smtClean="0"/>
              <a:t>парша</a:t>
            </a:r>
          </a:p>
          <a:p>
            <a:pPr marL="285750" indent="-285750">
              <a:buFont typeface="Arial" panose="020B0604020202020204" pitchFamily="34" charset="0"/>
              <a:buChar char="•"/>
            </a:pPr>
            <a:r>
              <a:rPr lang="ru-RU" sz="2200" dirty="0" smtClean="0"/>
              <a:t>мучнистая роса</a:t>
            </a:r>
          </a:p>
          <a:p>
            <a:pPr marL="285750" indent="-285750">
              <a:buFont typeface="Arial" panose="020B0604020202020204" pitchFamily="34" charset="0"/>
              <a:buChar char="•"/>
            </a:pPr>
            <a:r>
              <a:rPr lang="ru-RU" sz="2200" dirty="0" err="1" smtClean="0"/>
              <a:t>альтернариоз</a:t>
            </a:r>
            <a:endParaRPr lang="ru-RU" sz="2200" dirty="0" smtClean="0"/>
          </a:p>
          <a:p>
            <a:endParaRPr lang="ru-RU" sz="1800" dirty="0"/>
          </a:p>
          <a:p>
            <a:pPr algn="just"/>
            <a:r>
              <a:rPr lang="ru-RU" sz="1800" dirty="0"/>
              <a:t>Использование биопрепаратов, в сравнении с химическими, не вызывает устойчивости у </a:t>
            </a:r>
            <a:r>
              <a:rPr lang="ru-RU" sz="1800" dirty="0" smtClean="0"/>
              <a:t>патогенов, </a:t>
            </a:r>
            <a:r>
              <a:rPr lang="ru-RU" sz="1800" dirty="0"/>
              <a:t>позволяет значительно снизить </a:t>
            </a:r>
            <a:r>
              <a:rPr lang="ru-RU" sz="1800" dirty="0" smtClean="0"/>
              <a:t>сроки </a:t>
            </a:r>
            <a:r>
              <a:rPr lang="ru-RU" sz="1800" dirty="0"/>
              <a:t>ожидания</a:t>
            </a:r>
            <a:r>
              <a:rPr lang="ru-RU" sz="1800" dirty="0" smtClean="0"/>
              <a:t>, получить экологически безопасную продукцию, </a:t>
            </a:r>
            <a:r>
              <a:rPr lang="ru-RU" sz="1800" dirty="0"/>
              <a:t>а </a:t>
            </a:r>
            <a:r>
              <a:rPr lang="ru-RU" sz="1800" dirty="0" smtClean="0"/>
              <a:t>также существенно снизить затраты на </a:t>
            </a:r>
            <a:r>
              <a:rPr lang="ru-RU" sz="1800" dirty="0"/>
              <a:t>защитные мероприятия </a:t>
            </a:r>
            <a:r>
              <a:rPr lang="ru-RU" sz="1800" dirty="0" smtClean="0"/>
              <a:t>(</a:t>
            </a:r>
            <a:r>
              <a:rPr lang="ru-RU" sz="1800" dirty="0" err="1">
                <a:solidFill>
                  <a:schemeClr val="tx2">
                    <a:lumMod val="60000"/>
                    <a:lumOff val="40000"/>
                  </a:schemeClr>
                </a:solidFill>
              </a:rPr>
              <a:t>Хайрулин</a:t>
            </a:r>
            <a:r>
              <a:rPr lang="ru-RU" sz="1800" dirty="0">
                <a:solidFill>
                  <a:schemeClr val="tx2">
                    <a:lumMod val="60000"/>
                    <a:lumOff val="40000"/>
                  </a:schemeClr>
                </a:solidFill>
              </a:rPr>
              <a:t>, </a:t>
            </a:r>
            <a:r>
              <a:rPr lang="ru-RU" sz="1800" dirty="0" err="1">
                <a:solidFill>
                  <a:schemeClr val="tx2">
                    <a:lumMod val="60000"/>
                    <a:lumOff val="40000"/>
                  </a:schemeClr>
                </a:solidFill>
              </a:rPr>
              <a:t>Лукьянцев</a:t>
            </a:r>
            <a:r>
              <a:rPr lang="ru-RU" sz="1800" dirty="0">
                <a:solidFill>
                  <a:schemeClr val="tx2">
                    <a:lumMod val="60000"/>
                    <a:lumOff val="40000"/>
                  </a:schemeClr>
                </a:solidFill>
              </a:rPr>
              <a:t>, 2009; Кирсанова, 2011; </a:t>
            </a:r>
            <a:r>
              <a:rPr lang="ru-RU" sz="1800" dirty="0" err="1">
                <a:solidFill>
                  <a:schemeClr val="tx2">
                    <a:lumMod val="60000"/>
                    <a:lumOff val="40000"/>
                  </a:schemeClr>
                </a:solidFill>
              </a:rPr>
              <a:t>Азизбекян</a:t>
            </a:r>
            <a:r>
              <a:rPr lang="ru-RU" sz="1800" dirty="0">
                <a:solidFill>
                  <a:schemeClr val="tx2">
                    <a:lumMod val="60000"/>
                    <a:lumOff val="40000"/>
                  </a:schemeClr>
                </a:solidFill>
              </a:rPr>
              <a:t>, 2013</a:t>
            </a:r>
            <a:r>
              <a:rPr lang="ru-RU" sz="1800" dirty="0" smtClean="0"/>
              <a:t>)</a:t>
            </a:r>
            <a:endParaRPr lang="ru-RU" sz="1800" dirty="0"/>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276926" y="5805264"/>
            <a:ext cx="288032" cy="369332"/>
          </a:xfrm>
          <a:prstGeom prst="rect">
            <a:avLst/>
          </a:prstGeom>
          <a:noFill/>
        </p:spPr>
        <p:txBody>
          <a:bodyPr wrap="square" rtlCol="0">
            <a:spAutoFit/>
          </a:bodyPr>
          <a:lstStyle/>
          <a:p>
            <a:r>
              <a:rPr lang="ru-RU" dirty="0"/>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835969" y="620688"/>
            <a:ext cx="5616351" cy="432048"/>
          </a:xfrm>
        </p:spPr>
        <p:txBody>
          <a:bodyPr/>
          <a:lstStyle/>
          <a:p>
            <a:pPr algn="ctr" eaLnBrk="1" hangingPunct="1"/>
            <a:r>
              <a:rPr lang="ru-RU" altLang="ru-RU" dirty="0" smtClean="0"/>
              <a:t>Цель исследования</a:t>
            </a:r>
          </a:p>
        </p:txBody>
      </p:sp>
      <p:sp>
        <p:nvSpPr>
          <p:cNvPr id="6147" name="Текст 2"/>
          <p:cNvSpPr>
            <a:spLocks noGrp="1"/>
          </p:cNvSpPr>
          <p:nvPr>
            <p:ph type="body" sz="quarter" idx="11"/>
          </p:nvPr>
        </p:nvSpPr>
        <p:spPr>
          <a:xfrm>
            <a:off x="3635896" y="2060848"/>
            <a:ext cx="4968551" cy="3024336"/>
          </a:xfrm>
        </p:spPr>
        <p:txBody>
          <a:bodyPr>
            <a:noAutofit/>
          </a:bodyPr>
          <a:lstStyle/>
          <a:p>
            <a:pPr algn="just" eaLnBrk="1" hangingPunct="1"/>
            <a:r>
              <a:rPr lang="ru-RU" sz="1800" dirty="0" smtClean="0"/>
              <a:t>Оптимизировать условия культивирования </a:t>
            </a:r>
            <a:r>
              <a:rPr lang="ru-RU" sz="1800" dirty="0"/>
              <a:t>лабораторных образцов </a:t>
            </a:r>
            <a:r>
              <a:rPr lang="ru-RU" sz="1800" dirty="0" smtClean="0"/>
              <a:t>препаратов </a:t>
            </a:r>
            <a:r>
              <a:rPr lang="ru-RU" sz="1800" dirty="0"/>
              <a:t>на основе  штаммов </a:t>
            </a:r>
            <a:r>
              <a:rPr lang="ru-RU" sz="1800" i="1" dirty="0"/>
              <a:t>Bacillus </a:t>
            </a:r>
            <a:r>
              <a:rPr lang="en-US" sz="1800" i="1" dirty="0"/>
              <a:t>subtilis BZR</a:t>
            </a:r>
            <a:r>
              <a:rPr lang="ru-RU" sz="1800" i="1" dirty="0"/>
              <a:t> 336</a:t>
            </a:r>
            <a:r>
              <a:rPr lang="en-US" sz="1800" i="1" dirty="0"/>
              <a:t>g </a:t>
            </a:r>
            <a:r>
              <a:rPr lang="ru-RU" sz="1800" dirty="0"/>
              <a:t>и</a:t>
            </a:r>
            <a:r>
              <a:rPr lang="ru-RU" sz="1800" i="1" dirty="0"/>
              <a:t> </a:t>
            </a:r>
            <a:r>
              <a:rPr lang="en-US" sz="1800" i="1" dirty="0"/>
              <a:t>BZR</a:t>
            </a:r>
            <a:r>
              <a:rPr lang="ru-RU" sz="1800" i="1" dirty="0"/>
              <a:t> 517 </a:t>
            </a:r>
            <a:r>
              <a:rPr lang="ru-RU" sz="1800" dirty="0" smtClean="0"/>
              <a:t>в условиях </a:t>
            </a:r>
            <a:r>
              <a:rPr lang="ru-RU" sz="1800" dirty="0" err="1" smtClean="0"/>
              <a:t>биоректора</a:t>
            </a:r>
            <a:r>
              <a:rPr lang="ru-RU" sz="1800" dirty="0" smtClean="0"/>
              <a:t> для разработки технологии производства биопрепаратов </a:t>
            </a:r>
            <a:r>
              <a:rPr lang="ru-RU" sz="1800" dirty="0"/>
              <a:t>против экономически значимых болезней плодовых культур в системах интегрированной защиты и условиях органического хозяйства</a:t>
            </a:r>
            <a:endParaRPr lang="ru-RU" altLang="ru-RU" sz="1800" dirty="0" smtClean="0"/>
          </a:p>
        </p:txBody>
      </p:sp>
      <p:pic>
        <p:nvPicPr>
          <p:cNvPr id="5122" name="Picture 2" descr="Картинки по запросу цель"/>
          <p:cNvPicPr>
            <a:picLocks noChangeAspect="1" noChangeArrowheads="1"/>
          </p:cNvPicPr>
          <p:nvPr/>
        </p:nvPicPr>
        <p:blipFill rotWithShape="1">
          <a:blip r:embed="rId2">
            <a:duotone>
              <a:prstClr val="black"/>
              <a:srgbClr val="BCFF37">
                <a:tint val="45000"/>
                <a:satMod val="400000"/>
              </a:srgb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2828" r="14419"/>
          <a:stretch/>
        </p:blipFill>
        <p:spPr bwMode="auto">
          <a:xfrm>
            <a:off x="1043608" y="1988840"/>
            <a:ext cx="2305050" cy="2376264"/>
          </a:xfrm>
          <a:prstGeom prst="ellipse">
            <a:avLst/>
          </a:prstGeom>
          <a:ln>
            <a:noFill/>
          </a:ln>
          <a:effectLst>
            <a:glow rad="127000">
              <a:schemeClr val="accent1">
                <a:alpha val="0"/>
              </a:schemeClr>
            </a:glow>
            <a:softEdge rad="152400"/>
          </a:effectLst>
          <a:extLst>
            <a:ext uri="{909E8E84-426E-40DD-AFC4-6F175D3DCCD1}">
              <a14:hiddenFill xmlns:a14="http://schemas.microsoft.com/office/drawing/2010/main">
                <a:solidFill>
                  <a:srgbClr val="FFFFFF"/>
                </a:solidFill>
              </a14:hiddenFill>
            </a:ext>
          </a:extLst>
        </p:spPr>
      </p:pic>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276926" y="5805264"/>
            <a:ext cx="288032"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219018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835969" y="620688"/>
            <a:ext cx="5616351" cy="432048"/>
          </a:xfrm>
        </p:spPr>
        <p:txBody>
          <a:bodyPr/>
          <a:lstStyle/>
          <a:p>
            <a:pPr algn="ctr" eaLnBrk="1" hangingPunct="1"/>
            <a:r>
              <a:rPr lang="ru-RU" altLang="ru-RU" dirty="0" smtClean="0"/>
              <a:t>Методы и объекты исследования</a:t>
            </a:r>
          </a:p>
        </p:txBody>
      </p:sp>
      <p:sp>
        <p:nvSpPr>
          <p:cNvPr id="6147" name="Текст 2"/>
          <p:cNvSpPr>
            <a:spLocks noGrp="1"/>
          </p:cNvSpPr>
          <p:nvPr>
            <p:ph type="body" sz="quarter" idx="11"/>
          </p:nvPr>
        </p:nvSpPr>
        <p:spPr>
          <a:xfrm>
            <a:off x="539552" y="1484784"/>
            <a:ext cx="8063557" cy="4392488"/>
          </a:xfrm>
        </p:spPr>
        <p:txBody>
          <a:bodyPr>
            <a:normAutofit lnSpcReduction="10000"/>
          </a:bodyPr>
          <a:lstStyle/>
          <a:p>
            <a:r>
              <a:rPr lang="ru-RU" b="1" dirty="0"/>
              <a:t>Объекты  исследования</a:t>
            </a:r>
            <a:r>
              <a:rPr lang="ru-RU" dirty="0"/>
              <a:t>:  штаммы бактерий </a:t>
            </a:r>
            <a:r>
              <a:rPr lang="ru-RU" i="1" dirty="0" smtClean="0"/>
              <a:t>B</a:t>
            </a:r>
            <a:r>
              <a:rPr lang="ru-RU" i="1" dirty="0"/>
              <a:t>. subtilis</a:t>
            </a:r>
            <a:r>
              <a:rPr lang="ru-RU" dirty="0"/>
              <a:t> </a:t>
            </a:r>
            <a:r>
              <a:rPr lang="ru-RU" i="1" dirty="0"/>
              <a:t>BZR </a:t>
            </a:r>
            <a:r>
              <a:rPr lang="ru-RU" i="1" dirty="0" smtClean="0"/>
              <a:t>336g </a:t>
            </a:r>
            <a:r>
              <a:rPr lang="ru-RU" dirty="0" smtClean="0"/>
              <a:t>и </a:t>
            </a:r>
            <a:r>
              <a:rPr lang="ru-RU" i="1" dirty="0" smtClean="0"/>
              <a:t>B. </a:t>
            </a:r>
            <a:r>
              <a:rPr lang="en-US" i="1" dirty="0" smtClean="0"/>
              <a:t>s</a:t>
            </a:r>
            <a:r>
              <a:rPr lang="ru-RU" i="1" dirty="0" err="1" smtClean="0"/>
              <a:t>ubtilis</a:t>
            </a:r>
            <a:r>
              <a:rPr lang="ru-RU" i="1" dirty="0" smtClean="0"/>
              <a:t> BZR </a:t>
            </a:r>
            <a:r>
              <a:rPr lang="ru-RU" i="1" dirty="0"/>
              <a:t>517</a:t>
            </a:r>
            <a:r>
              <a:rPr lang="ru-RU" dirty="0" smtClean="0"/>
              <a:t>, </a:t>
            </a:r>
            <a:r>
              <a:rPr lang="ru-RU" dirty="0"/>
              <a:t>тест-культуры  фитопатогенных грибов </a:t>
            </a:r>
            <a:r>
              <a:rPr lang="en-US" i="1" dirty="0" err="1" smtClean="0"/>
              <a:t>Alternaria</a:t>
            </a:r>
            <a:r>
              <a:rPr lang="en-US" i="1" dirty="0" smtClean="0"/>
              <a:t> </a:t>
            </a:r>
            <a:r>
              <a:rPr lang="en-US" i="1" dirty="0" err="1"/>
              <a:t>sp</a:t>
            </a:r>
            <a:r>
              <a:rPr lang="ru-RU" i="1" dirty="0" smtClean="0"/>
              <a:t>.</a:t>
            </a:r>
            <a:r>
              <a:rPr lang="en-US" i="1" dirty="0" smtClean="0"/>
              <a:t> (</a:t>
            </a:r>
            <a:r>
              <a:rPr lang="en-US" i="1" dirty="0" err="1"/>
              <a:t>mali</a:t>
            </a:r>
            <a:r>
              <a:rPr lang="en-US" i="1" dirty="0"/>
              <a:t> </a:t>
            </a:r>
            <a:r>
              <a:rPr lang="en-US" i="1" dirty="0" smtClean="0"/>
              <a:t>Roberts</a:t>
            </a:r>
            <a:r>
              <a:rPr lang="ru-RU" i="1" dirty="0" smtClean="0"/>
              <a:t>,</a:t>
            </a:r>
            <a:r>
              <a:rPr lang="en-US" i="1" dirty="0" smtClean="0"/>
              <a:t> </a:t>
            </a:r>
            <a:r>
              <a:rPr lang="en-US" i="1" dirty="0" err="1"/>
              <a:t>alternata</a:t>
            </a:r>
            <a:r>
              <a:rPr lang="en-US" i="1" dirty="0"/>
              <a:t> </a:t>
            </a:r>
            <a:r>
              <a:rPr lang="en-US" i="1" dirty="0" err="1" smtClean="0"/>
              <a:t>Keissler</a:t>
            </a:r>
            <a:r>
              <a:rPr lang="en-US" i="1" dirty="0" smtClean="0"/>
              <a:t>)</a:t>
            </a:r>
            <a:r>
              <a:rPr lang="ru-RU" i="1" dirty="0" smtClean="0"/>
              <a:t>, </a:t>
            </a:r>
            <a:r>
              <a:rPr lang="ru-RU" i="1" dirty="0" err="1"/>
              <a:t>Podosphaera</a:t>
            </a:r>
            <a:r>
              <a:rPr lang="ru-RU" i="1" dirty="0"/>
              <a:t> </a:t>
            </a:r>
            <a:r>
              <a:rPr lang="ru-RU" i="1" dirty="0" err="1"/>
              <a:t>leucotricha</a:t>
            </a:r>
            <a:r>
              <a:rPr lang="ru-RU" i="1" dirty="0"/>
              <a:t> </a:t>
            </a:r>
            <a:r>
              <a:rPr lang="ru-RU" i="1" dirty="0" err="1"/>
              <a:t>Salm</a:t>
            </a:r>
            <a:r>
              <a:rPr lang="ru-RU" i="1" dirty="0"/>
              <a:t>., </a:t>
            </a:r>
            <a:r>
              <a:rPr lang="ru-RU" i="1" dirty="0" err="1"/>
              <a:t>Venturia</a:t>
            </a:r>
            <a:r>
              <a:rPr lang="ru-RU" i="1" dirty="0"/>
              <a:t> </a:t>
            </a:r>
            <a:r>
              <a:rPr lang="ru-RU" i="1" dirty="0" err="1" smtClean="0"/>
              <a:t>inaequalis</a:t>
            </a:r>
            <a:r>
              <a:rPr lang="en-US" i="1" dirty="0" smtClean="0"/>
              <a:t> (</a:t>
            </a:r>
            <a:r>
              <a:rPr lang="en-US" i="1" dirty="0" err="1" smtClean="0"/>
              <a:t>Cke</a:t>
            </a:r>
            <a:r>
              <a:rPr lang="en-US" i="1" dirty="0" smtClean="0"/>
              <a:t>.) </a:t>
            </a:r>
            <a:r>
              <a:rPr lang="en-US" i="1" dirty="0" err="1" smtClean="0"/>
              <a:t>Wint</a:t>
            </a:r>
            <a:r>
              <a:rPr lang="ru-RU" i="1" dirty="0" smtClean="0"/>
              <a:t>.</a:t>
            </a:r>
          </a:p>
          <a:p>
            <a:endParaRPr lang="ru-RU" sz="1200" dirty="0"/>
          </a:p>
          <a:p>
            <a:pPr lvl="0"/>
            <a:r>
              <a:rPr lang="ru-RU" b="1" dirty="0"/>
              <a:t>Определение условий и сроков культивирования, оптимизация питательной среды.</a:t>
            </a:r>
            <a:endParaRPr lang="ru-RU" sz="1200" b="1" dirty="0"/>
          </a:p>
          <a:p>
            <a:pPr lvl="1"/>
            <a:r>
              <a:rPr lang="ru-RU" dirty="0"/>
              <a:t>Определение количества колониеобразующих единиц (КОЕ). Глубинный метода Коха (</a:t>
            </a:r>
            <a:r>
              <a:rPr lang="ru-RU" dirty="0" err="1">
                <a:solidFill>
                  <a:schemeClr val="tx2">
                    <a:lumMod val="60000"/>
                    <a:lumOff val="40000"/>
                  </a:schemeClr>
                </a:solidFill>
              </a:rPr>
              <a:t>Нетрусов</a:t>
            </a:r>
            <a:r>
              <a:rPr lang="ru-RU" dirty="0">
                <a:solidFill>
                  <a:schemeClr val="tx2">
                    <a:lumMod val="60000"/>
                    <a:lumOff val="40000"/>
                  </a:schemeClr>
                </a:solidFill>
              </a:rPr>
              <a:t>, 2005</a:t>
            </a:r>
            <a:r>
              <a:rPr lang="ru-RU" dirty="0"/>
              <a:t>)</a:t>
            </a:r>
            <a:endParaRPr lang="ru-RU" sz="1200" dirty="0"/>
          </a:p>
          <a:p>
            <a:pPr lvl="1"/>
            <a:r>
              <a:rPr lang="ru-RU" dirty="0"/>
              <a:t>Стандартные методы оценки численности клеток (</a:t>
            </a:r>
            <a:r>
              <a:rPr lang="ru-RU" dirty="0">
                <a:solidFill>
                  <a:schemeClr val="tx2">
                    <a:lumMod val="60000"/>
                    <a:lumOff val="40000"/>
                  </a:schemeClr>
                </a:solidFill>
              </a:rPr>
              <a:t>Егоров, 2004; Мосичев, 1982; </a:t>
            </a:r>
            <a:r>
              <a:rPr lang="ru-RU" dirty="0" err="1">
                <a:solidFill>
                  <a:schemeClr val="tx2">
                    <a:lumMod val="60000"/>
                    <a:lumOff val="40000"/>
                  </a:schemeClr>
                </a:solidFill>
              </a:rPr>
              <a:t>Нетрусов</a:t>
            </a:r>
            <a:r>
              <a:rPr lang="ru-RU" dirty="0">
                <a:solidFill>
                  <a:schemeClr val="tx2">
                    <a:lumMod val="60000"/>
                    <a:lumOff val="40000"/>
                  </a:schemeClr>
                </a:solidFill>
              </a:rPr>
              <a:t>, 2005; </a:t>
            </a:r>
            <a:r>
              <a:rPr lang="ru-RU" dirty="0" err="1">
                <a:solidFill>
                  <a:schemeClr val="tx2">
                    <a:lumMod val="60000"/>
                    <a:lumOff val="40000"/>
                  </a:schemeClr>
                </a:solidFill>
              </a:rPr>
              <a:t>Теппер</a:t>
            </a:r>
            <a:r>
              <a:rPr lang="ru-RU" dirty="0">
                <a:solidFill>
                  <a:schemeClr val="tx2">
                    <a:lumMod val="60000"/>
                    <a:lumOff val="40000"/>
                  </a:schemeClr>
                </a:solidFill>
              </a:rPr>
              <a:t>, </a:t>
            </a:r>
            <a:r>
              <a:rPr lang="ru-RU" dirty="0" err="1">
                <a:solidFill>
                  <a:schemeClr val="tx2">
                    <a:lumMod val="60000"/>
                    <a:lumOff val="40000"/>
                  </a:schemeClr>
                </a:solidFill>
              </a:rPr>
              <a:t>Шильникова</a:t>
            </a:r>
            <a:r>
              <a:rPr lang="ru-RU" dirty="0">
                <a:solidFill>
                  <a:schemeClr val="tx2">
                    <a:lumMod val="60000"/>
                    <a:lumOff val="40000"/>
                  </a:schemeClr>
                </a:solidFill>
              </a:rPr>
              <a:t>, </a:t>
            </a:r>
            <a:r>
              <a:rPr lang="ru-RU" dirty="0" err="1">
                <a:solidFill>
                  <a:schemeClr val="tx2">
                    <a:lumMod val="60000"/>
                    <a:lumOff val="40000"/>
                  </a:schemeClr>
                </a:solidFill>
              </a:rPr>
              <a:t>Переверзева</a:t>
            </a:r>
            <a:r>
              <a:rPr lang="ru-RU" dirty="0">
                <a:solidFill>
                  <a:schemeClr val="tx2">
                    <a:lumMod val="60000"/>
                    <a:lumOff val="40000"/>
                  </a:schemeClr>
                </a:solidFill>
              </a:rPr>
              <a:t>,  2004</a:t>
            </a:r>
            <a:r>
              <a:rPr lang="ru-RU" dirty="0" smtClean="0"/>
              <a:t>).</a:t>
            </a:r>
          </a:p>
          <a:p>
            <a:pPr lvl="1"/>
            <a:endParaRPr lang="ru-RU" sz="1200" dirty="0"/>
          </a:p>
          <a:p>
            <a:pPr lvl="0"/>
            <a:r>
              <a:rPr lang="ru-RU" b="1" dirty="0"/>
              <a:t>Контроль качества препаратов</a:t>
            </a:r>
            <a:endParaRPr lang="ru-RU" sz="1200" b="1" dirty="0"/>
          </a:p>
          <a:p>
            <a:pPr lvl="1"/>
            <a:r>
              <a:rPr lang="ru-RU" dirty="0"/>
              <a:t>Определение </a:t>
            </a:r>
            <a:r>
              <a:rPr lang="ru-RU" dirty="0" err="1"/>
              <a:t>антифунгальной</a:t>
            </a:r>
            <a:r>
              <a:rPr lang="ru-RU" dirty="0"/>
              <a:t> активности методом встречных культур (</a:t>
            </a:r>
            <a:r>
              <a:rPr lang="ru-RU" dirty="0">
                <a:solidFill>
                  <a:schemeClr val="tx2">
                    <a:lumMod val="60000"/>
                    <a:lumOff val="40000"/>
                  </a:schemeClr>
                </a:solidFill>
              </a:rPr>
              <a:t>Егоров, 2004</a:t>
            </a:r>
            <a:r>
              <a:rPr lang="ru-RU" dirty="0"/>
              <a:t>)</a:t>
            </a:r>
            <a:endParaRPr lang="ru-RU" sz="1200" dirty="0"/>
          </a:p>
          <a:p>
            <a:pPr lvl="1"/>
            <a:r>
              <a:rPr lang="ru-RU" dirty="0"/>
              <a:t>Определение оптической плотности культуры, как показатель концентрации клеток и количества биомассы в исследуемом образце (</a:t>
            </a:r>
            <a:r>
              <a:rPr lang="ru-RU" dirty="0">
                <a:solidFill>
                  <a:schemeClr val="tx2">
                    <a:lumMod val="60000"/>
                    <a:lumOff val="40000"/>
                  </a:schemeClr>
                </a:solidFill>
              </a:rPr>
              <a:t>Рубан Е. Л.,1976; Филонов А.Е, 2008</a:t>
            </a:r>
            <a:r>
              <a:rPr lang="ru-RU" dirty="0"/>
              <a:t>)</a:t>
            </a:r>
            <a:endParaRPr lang="ru-RU" sz="1200" dirty="0"/>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276926" y="5805264"/>
            <a:ext cx="288032" cy="369332"/>
          </a:xfrm>
          <a:prstGeom prst="rect">
            <a:avLst/>
          </a:prstGeom>
          <a:noFill/>
        </p:spPr>
        <p:txBody>
          <a:bodyPr wrap="square" rtlCol="0">
            <a:spAutoFit/>
          </a:bodyPr>
          <a:lstStyle/>
          <a:p>
            <a:r>
              <a:rPr lang="ru-RU" dirty="0" smtClean="0"/>
              <a:t>5</a:t>
            </a:r>
            <a:endParaRPr lang="ru-RU" dirty="0"/>
          </a:p>
        </p:txBody>
      </p:sp>
    </p:spTree>
    <p:extLst>
      <p:ext uri="{BB962C8B-B14F-4D97-AF65-F5344CB8AC3E}">
        <p14:creationId xmlns:p14="http://schemas.microsoft.com/office/powerpoint/2010/main" val="2596438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476672"/>
            <a:ext cx="6552456" cy="576263"/>
          </a:xfrm>
        </p:spPr>
        <p:txBody>
          <a:bodyPr/>
          <a:lstStyle/>
          <a:p>
            <a:r>
              <a:rPr lang="ru-RU" sz="1800" dirty="0" smtClean="0"/>
              <a:t>Таблица </a:t>
            </a:r>
            <a:r>
              <a:rPr lang="ru-RU" sz="1800" dirty="0"/>
              <a:t>1 – Сравнение химических </a:t>
            </a:r>
            <a:r>
              <a:rPr lang="ru-RU" sz="1800" dirty="0" err="1"/>
              <a:t>пеногасителей</a:t>
            </a:r>
            <a:r>
              <a:rPr lang="ru-RU" sz="1800" dirty="0"/>
              <a:t> по ряду технологических параметров</a:t>
            </a:r>
          </a:p>
        </p:txBody>
      </p:sp>
      <p:graphicFrame>
        <p:nvGraphicFramePr>
          <p:cNvPr id="4" name="Таблица 3"/>
          <p:cNvGraphicFramePr>
            <a:graphicFrameLocks noGrp="1"/>
          </p:cNvGraphicFramePr>
          <p:nvPr>
            <p:extLst>
              <p:ext uri="{D42A27DB-BD31-4B8C-83A1-F6EECF244321}">
                <p14:modId xmlns:p14="http://schemas.microsoft.com/office/powerpoint/2010/main" val="1837917678"/>
              </p:ext>
            </p:extLst>
          </p:nvPr>
        </p:nvGraphicFramePr>
        <p:xfrm>
          <a:off x="323529" y="1268761"/>
          <a:ext cx="8136904" cy="5269917"/>
        </p:xfrm>
        <a:graphic>
          <a:graphicData uri="http://schemas.openxmlformats.org/drawingml/2006/table">
            <a:tbl>
              <a:tblPr firstRow="1" firstCol="1" bandRow="1">
                <a:tableStyleId>{5C22544A-7EE6-4342-B048-85BDC9FD1C3A}</a:tableStyleId>
              </a:tblPr>
              <a:tblGrid>
                <a:gridCol w="1705214">
                  <a:extLst>
                    <a:ext uri="{9D8B030D-6E8A-4147-A177-3AD203B41FA5}">
                      <a16:colId xmlns:a16="http://schemas.microsoft.com/office/drawing/2014/main" xmlns="" val="2287496385"/>
                    </a:ext>
                  </a:extLst>
                </a:gridCol>
                <a:gridCol w="1247113">
                  <a:extLst>
                    <a:ext uri="{9D8B030D-6E8A-4147-A177-3AD203B41FA5}">
                      <a16:colId xmlns:a16="http://schemas.microsoft.com/office/drawing/2014/main" xmlns="" val="1803698182"/>
                    </a:ext>
                  </a:extLst>
                </a:gridCol>
                <a:gridCol w="720080">
                  <a:extLst>
                    <a:ext uri="{9D8B030D-6E8A-4147-A177-3AD203B41FA5}">
                      <a16:colId xmlns:a16="http://schemas.microsoft.com/office/drawing/2014/main" xmlns="" val="2588104632"/>
                    </a:ext>
                  </a:extLst>
                </a:gridCol>
                <a:gridCol w="822787">
                  <a:extLst>
                    <a:ext uri="{9D8B030D-6E8A-4147-A177-3AD203B41FA5}">
                      <a16:colId xmlns:a16="http://schemas.microsoft.com/office/drawing/2014/main" xmlns="" val="1266169990"/>
                    </a:ext>
                  </a:extLst>
                </a:gridCol>
                <a:gridCol w="688921">
                  <a:extLst>
                    <a:ext uri="{9D8B030D-6E8A-4147-A177-3AD203B41FA5}">
                      <a16:colId xmlns:a16="http://schemas.microsoft.com/office/drawing/2014/main" xmlns="" val="2460145466"/>
                    </a:ext>
                  </a:extLst>
                </a:gridCol>
                <a:gridCol w="1036824">
                  <a:extLst>
                    <a:ext uri="{9D8B030D-6E8A-4147-A177-3AD203B41FA5}">
                      <a16:colId xmlns:a16="http://schemas.microsoft.com/office/drawing/2014/main" xmlns="" val="2733727803"/>
                    </a:ext>
                  </a:extLst>
                </a:gridCol>
                <a:gridCol w="1027438">
                  <a:extLst>
                    <a:ext uri="{9D8B030D-6E8A-4147-A177-3AD203B41FA5}">
                      <a16:colId xmlns:a16="http://schemas.microsoft.com/office/drawing/2014/main" xmlns="" val="1500358537"/>
                    </a:ext>
                  </a:extLst>
                </a:gridCol>
                <a:gridCol w="888527">
                  <a:extLst>
                    <a:ext uri="{9D8B030D-6E8A-4147-A177-3AD203B41FA5}">
                      <a16:colId xmlns:a16="http://schemas.microsoft.com/office/drawing/2014/main" xmlns="" val="3099266485"/>
                    </a:ext>
                  </a:extLst>
                </a:gridCol>
              </a:tblGrid>
              <a:tr h="945588">
                <a:tc>
                  <a:txBody>
                    <a:bodyPr/>
                    <a:lstStyle/>
                    <a:p>
                      <a:pPr algn="ctr">
                        <a:lnSpc>
                          <a:spcPct val="107000"/>
                        </a:lnSpc>
                        <a:spcAft>
                          <a:spcPts val="0"/>
                        </a:spcAft>
                      </a:pPr>
                      <a:r>
                        <a:rPr lang="ru-RU"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200" dirty="0">
                          <a:effectLst/>
                        </a:rPr>
                        <a:t>Температурный диапазон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200" dirty="0">
                          <a:effectLst/>
                        </a:rPr>
                        <a:t>рН</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200" dirty="0" err="1">
                          <a:effectLst/>
                        </a:rPr>
                        <a:t>Диспергируемость</a:t>
                      </a:r>
                      <a:r>
                        <a:rPr lang="ru-RU" sz="1200" dirty="0">
                          <a:effectLst/>
                        </a:rPr>
                        <a:t> в воде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200" dirty="0">
                          <a:effectLst/>
                        </a:rPr>
                        <a:t>Срок </a:t>
                      </a:r>
                      <a:r>
                        <a:rPr lang="ru-RU" sz="1200" dirty="0" smtClean="0">
                          <a:effectLst/>
                        </a:rPr>
                        <a:t>хранения, (лет)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200" dirty="0">
                          <a:effectLst/>
                        </a:rPr>
                        <a:t>Совместимость с </a:t>
                      </a:r>
                      <a:r>
                        <a:rPr lang="en-US" sz="1200" dirty="0">
                          <a:effectLst/>
                        </a:rPr>
                        <a:t>B. Subtilis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200" dirty="0">
                          <a:effectLst/>
                        </a:rPr>
                        <a:t>Образование конгломератов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200" dirty="0">
                          <a:effectLst/>
                        </a:rPr>
                        <a:t>Растворимость в воде (в пропорции)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extLst>
                  <a:ext uri="{0D108BD9-81ED-4DB2-BD59-A6C34878D82A}">
                    <a16:rowId xmlns:a16="http://schemas.microsoft.com/office/drawing/2014/main" xmlns="" val="1845489900"/>
                  </a:ext>
                </a:extLst>
              </a:tr>
              <a:tr h="373172">
                <a:tc>
                  <a:txBody>
                    <a:bodyPr/>
                    <a:lstStyle/>
                    <a:p>
                      <a:pPr algn="ctr">
                        <a:lnSpc>
                          <a:spcPct val="107000"/>
                        </a:lnSpc>
                        <a:spcAft>
                          <a:spcPts val="0"/>
                        </a:spcAft>
                      </a:pPr>
                      <a:r>
                        <a:rPr lang="ru-RU" sz="1200" dirty="0">
                          <a:effectLst/>
                        </a:rPr>
                        <a:t>Растительное масло подсолнечника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-10</a:t>
                      </a:r>
                      <a:r>
                        <a:rPr lang="ru-RU" sz="1400" baseline="30000" dirty="0">
                          <a:effectLst/>
                        </a:rPr>
                        <a:t>о</a:t>
                      </a:r>
                      <a:r>
                        <a:rPr lang="ru-RU" sz="1400" dirty="0">
                          <a:effectLst/>
                        </a:rPr>
                        <a:t> - +180</a:t>
                      </a:r>
                      <a:r>
                        <a:rPr lang="ru-RU" sz="1400" baseline="30000" dirty="0">
                          <a:effectLst/>
                        </a:rPr>
                        <a:t>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5,0- 7,0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smtClean="0">
                          <a:effectLst/>
                        </a:rPr>
                        <a:t>0,5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совместим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Образует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1:9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extLst>
                  <a:ext uri="{0D108BD9-81ED-4DB2-BD59-A6C34878D82A}">
                    <a16:rowId xmlns:a16="http://schemas.microsoft.com/office/drawing/2014/main" xmlns="" val="3803139015"/>
                  </a:ext>
                </a:extLst>
              </a:tr>
              <a:tr h="373172">
                <a:tc>
                  <a:txBody>
                    <a:bodyPr/>
                    <a:lstStyle/>
                    <a:p>
                      <a:pPr algn="ctr">
                        <a:lnSpc>
                          <a:spcPct val="107000"/>
                        </a:lnSpc>
                        <a:spcAft>
                          <a:spcPts val="0"/>
                        </a:spcAft>
                      </a:pPr>
                      <a:r>
                        <a:rPr lang="ru-RU" sz="1200">
                          <a:effectLst/>
                        </a:rPr>
                        <a:t>Вазелиновое масло</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-15</a:t>
                      </a:r>
                      <a:r>
                        <a:rPr lang="ru-RU" sz="1400" baseline="30000" dirty="0">
                          <a:effectLst/>
                        </a:rPr>
                        <a:t>о</a:t>
                      </a:r>
                      <a:r>
                        <a:rPr lang="ru-RU" sz="1400" dirty="0">
                          <a:effectLst/>
                        </a:rPr>
                        <a:t> - +200</a:t>
                      </a:r>
                      <a:r>
                        <a:rPr lang="ru-RU" sz="1400" baseline="30000" dirty="0">
                          <a:effectLst/>
                        </a:rPr>
                        <a:t>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3,5- 8,0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smtClean="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совместим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Не образует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1:8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extLst>
                  <a:ext uri="{0D108BD9-81ED-4DB2-BD59-A6C34878D82A}">
                    <a16:rowId xmlns:a16="http://schemas.microsoft.com/office/drawing/2014/main" xmlns="" val="1380266820"/>
                  </a:ext>
                </a:extLst>
              </a:tr>
              <a:tr h="373172">
                <a:tc>
                  <a:txBody>
                    <a:bodyPr/>
                    <a:lstStyle/>
                    <a:p>
                      <a:pPr algn="ctr">
                        <a:lnSpc>
                          <a:spcPct val="107000"/>
                        </a:lnSpc>
                        <a:spcAft>
                          <a:spcPts val="0"/>
                        </a:spcAft>
                      </a:pPr>
                      <a:r>
                        <a:rPr lang="ru-RU" sz="1200" dirty="0">
                          <a:effectLst/>
                        </a:rPr>
                        <a:t>Неионогенные </a:t>
                      </a:r>
                      <a:r>
                        <a:rPr lang="ru-RU" sz="1200" dirty="0" smtClean="0">
                          <a:effectLst/>
                        </a:rPr>
                        <a:t>ПАВ</a:t>
                      </a:r>
                      <a:r>
                        <a:rPr lang="ru-RU"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+5</a:t>
                      </a:r>
                      <a:r>
                        <a:rPr lang="ru-RU" sz="1400" baseline="30000">
                          <a:effectLst/>
                        </a:rPr>
                        <a:t>о</a:t>
                      </a:r>
                      <a:r>
                        <a:rPr lang="ru-RU" sz="1400">
                          <a:effectLst/>
                        </a:rPr>
                        <a:t> - +70</a:t>
                      </a:r>
                      <a:r>
                        <a:rPr lang="ru-RU" sz="1400" baseline="30000">
                          <a:effectLst/>
                        </a:rPr>
                        <a:t>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6,0- 8,0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smtClean="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совместим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Не образует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1:5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extLst>
                  <a:ext uri="{0D108BD9-81ED-4DB2-BD59-A6C34878D82A}">
                    <a16:rowId xmlns:a16="http://schemas.microsoft.com/office/drawing/2014/main" xmlns="" val="3800557690"/>
                  </a:ext>
                </a:extLst>
              </a:tr>
              <a:tr h="373172">
                <a:tc>
                  <a:txBody>
                    <a:bodyPr/>
                    <a:lstStyle/>
                    <a:p>
                      <a:pPr algn="ctr">
                        <a:lnSpc>
                          <a:spcPct val="107000"/>
                        </a:lnSpc>
                        <a:spcAft>
                          <a:spcPts val="0"/>
                        </a:spcAft>
                      </a:pPr>
                      <a:r>
                        <a:rPr lang="ru-RU" sz="1200" dirty="0" err="1">
                          <a:effectLst/>
                        </a:rPr>
                        <a:t>Ионогенные</a:t>
                      </a:r>
                      <a:r>
                        <a:rPr lang="ru-RU" sz="1200" dirty="0">
                          <a:effectLst/>
                        </a:rPr>
                        <a:t> </a:t>
                      </a:r>
                      <a:r>
                        <a:rPr lang="ru-RU" sz="1200" dirty="0" smtClean="0">
                          <a:effectLst/>
                        </a:rPr>
                        <a:t>ПАВ</a:t>
                      </a:r>
                      <a:r>
                        <a:rPr lang="ru-RU"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+10</a:t>
                      </a:r>
                      <a:r>
                        <a:rPr lang="ru-RU" sz="1400" baseline="30000">
                          <a:effectLst/>
                        </a:rPr>
                        <a:t> о </a:t>
                      </a:r>
                      <a:r>
                        <a:rPr lang="ru-RU" sz="1400">
                          <a:effectLst/>
                        </a:rPr>
                        <a:t>- +90</a:t>
                      </a:r>
                      <a:r>
                        <a:rPr lang="ru-RU" sz="1400" baseline="30000">
                          <a:effectLst/>
                        </a:rPr>
                        <a:t>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7,0- 8,0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smtClean="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совместим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Не образует</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1:5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extLst>
                  <a:ext uri="{0D108BD9-81ED-4DB2-BD59-A6C34878D82A}">
                    <a16:rowId xmlns:a16="http://schemas.microsoft.com/office/drawing/2014/main" xmlns="" val="2341291932"/>
                  </a:ext>
                </a:extLst>
              </a:tr>
              <a:tr h="754783">
                <a:tc>
                  <a:txBody>
                    <a:bodyPr/>
                    <a:lstStyle/>
                    <a:p>
                      <a:pPr algn="ctr">
                        <a:lnSpc>
                          <a:spcPct val="107000"/>
                        </a:lnSpc>
                        <a:spcAft>
                          <a:spcPts val="0"/>
                        </a:spcAft>
                      </a:pPr>
                      <a:r>
                        <a:rPr lang="ru-RU" sz="1200" dirty="0">
                          <a:effectLst/>
                        </a:rPr>
                        <a:t>Смесь эфиров жирных кислот и неионогенных </a:t>
                      </a:r>
                      <a:r>
                        <a:rPr lang="ru-RU" sz="1200" dirty="0" smtClean="0">
                          <a:effectLst/>
                        </a:rPr>
                        <a:t>компонентов</a:t>
                      </a:r>
                      <a:r>
                        <a:rPr lang="ru-RU"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+5</a:t>
                      </a:r>
                      <a:r>
                        <a:rPr lang="ru-RU" sz="1400" baseline="30000">
                          <a:effectLst/>
                        </a:rPr>
                        <a:t>о</a:t>
                      </a:r>
                      <a:r>
                        <a:rPr lang="ru-RU" sz="1400">
                          <a:effectLst/>
                        </a:rPr>
                        <a:t> - +80</a:t>
                      </a:r>
                      <a:r>
                        <a:rPr lang="ru-RU" sz="1400" baseline="30000">
                          <a:effectLst/>
                        </a:rPr>
                        <a:t>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7,0- 8,0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smtClean="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совместим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Не образует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1:8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extLst>
                  <a:ext uri="{0D108BD9-81ED-4DB2-BD59-A6C34878D82A}">
                    <a16:rowId xmlns:a16="http://schemas.microsoft.com/office/drawing/2014/main" xmlns="" val="601340807"/>
                  </a:ext>
                </a:extLst>
              </a:tr>
              <a:tr h="448291">
                <a:tc>
                  <a:txBody>
                    <a:bodyPr/>
                    <a:lstStyle/>
                    <a:p>
                      <a:pPr algn="ctr">
                        <a:lnSpc>
                          <a:spcPct val="107000"/>
                        </a:lnSpc>
                        <a:spcAft>
                          <a:spcPts val="0"/>
                        </a:spcAft>
                      </a:pPr>
                      <a:r>
                        <a:rPr lang="ru-RU" sz="1200" dirty="0">
                          <a:effectLst/>
                        </a:rPr>
                        <a:t>Смесь </a:t>
                      </a:r>
                      <a:r>
                        <a:rPr lang="ru-RU" sz="1200" dirty="0" smtClean="0">
                          <a:effectLst/>
                        </a:rPr>
                        <a:t>ЕО-РО-сополимеров</a:t>
                      </a:r>
                      <a:endParaRPr lang="ru-RU" sz="1200" dirty="0">
                        <a:effectLst/>
                      </a:endParaRPr>
                    </a:p>
                  </a:txBody>
                  <a:tcPr marL="68348" marR="68348" marT="0" marB="0" anchor="ctr"/>
                </a:tc>
                <a:tc>
                  <a:txBody>
                    <a:bodyPr/>
                    <a:lstStyle/>
                    <a:p>
                      <a:pPr algn="ctr">
                        <a:lnSpc>
                          <a:spcPct val="107000"/>
                        </a:lnSpc>
                        <a:spcAft>
                          <a:spcPts val="0"/>
                        </a:spcAft>
                      </a:pPr>
                      <a:r>
                        <a:rPr lang="ru-RU" sz="1400">
                          <a:effectLst/>
                        </a:rPr>
                        <a:t>-10</a:t>
                      </a:r>
                      <a:r>
                        <a:rPr lang="ru-RU" sz="1400" baseline="30000">
                          <a:effectLst/>
                        </a:rPr>
                        <a:t>о</a:t>
                      </a:r>
                      <a:r>
                        <a:rPr lang="ru-RU" sz="1400">
                          <a:effectLst/>
                        </a:rPr>
                        <a:t> - +110</a:t>
                      </a:r>
                      <a:r>
                        <a:rPr lang="ru-RU" sz="1400" baseline="30000">
                          <a:effectLst/>
                        </a:rPr>
                        <a:t>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5,0- 7,0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smtClean="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совместим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Образует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extLst>
                  <a:ext uri="{0D108BD9-81ED-4DB2-BD59-A6C34878D82A}">
                    <a16:rowId xmlns:a16="http://schemas.microsoft.com/office/drawing/2014/main" xmlns="" val="470259058"/>
                  </a:ext>
                </a:extLst>
              </a:tr>
              <a:tr h="1327199">
                <a:tc>
                  <a:txBody>
                    <a:bodyPr/>
                    <a:lstStyle/>
                    <a:p>
                      <a:pPr algn="ctr">
                        <a:lnSpc>
                          <a:spcPct val="107000"/>
                        </a:lnSpc>
                        <a:spcAft>
                          <a:spcPts val="0"/>
                        </a:spcAft>
                      </a:pPr>
                      <a:r>
                        <a:rPr lang="ru-RU" sz="1200" dirty="0">
                          <a:effectLst/>
                        </a:rPr>
                        <a:t>Смесь </a:t>
                      </a:r>
                      <a:r>
                        <a:rPr lang="ru-RU" sz="1200" dirty="0" err="1">
                          <a:effectLst/>
                        </a:rPr>
                        <a:t>полидиметилсилоксана</a:t>
                      </a:r>
                      <a:r>
                        <a:rPr lang="ru-RU" sz="1200" dirty="0">
                          <a:effectLst/>
                        </a:rPr>
                        <a:t> и </a:t>
                      </a:r>
                      <a:r>
                        <a:rPr lang="ru-RU" sz="1200" dirty="0" err="1">
                          <a:effectLst/>
                        </a:rPr>
                        <a:t>блоксополимера</a:t>
                      </a:r>
                      <a:r>
                        <a:rPr lang="ru-RU" sz="1200" dirty="0">
                          <a:effectLst/>
                        </a:rPr>
                        <a:t> на основе </a:t>
                      </a:r>
                      <a:r>
                        <a:rPr lang="ru-RU" sz="1200" dirty="0" err="1">
                          <a:effectLst/>
                        </a:rPr>
                        <a:t>этиленоксида</a:t>
                      </a:r>
                      <a:r>
                        <a:rPr lang="ru-RU" sz="1200" dirty="0">
                          <a:effectLst/>
                        </a:rPr>
                        <a:t> и </a:t>
                      </a:r>
                      <a:r>
                        <a:rPr lang="ru-RU" sz="1200" dirty="0" err="1">
                          <a:effectLst/>
                        </a:rPr>
                        <a:t>пропиленоксида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+5</a:t>
                      </a:r>
                      <a:r>
                        <a:rPr lang="ru-RU" sz="1400" baseline="30000">
                          <a:effectLst/>
                        </a:rPr>
                        <a:t>о</a:t>
                      </a:r>
                      <a:r>
                        <a:rPr lang="ru-RU" sz="1400">
                          <a:effectLst/>
                        </a:rPr>
                        <a:t> - +125</a:t>
                      </a:r>
                      <a:r>
                        <a:rPr lang="ru-RU" sz="1400" baseline="30000">
                          <a:effectLst/>
                        </a:rPr>
                        <a:t>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3,5- 7,5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smtClean="0">
                          <a:effectLst/>
                        </a:rPr>
                        <a:t>0,5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a:effectLst/>
                        </a:rPr>
                        <a:t>совместим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Не образует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tc>
                  <a:txBody>
                    <a:bodyPr/>
                    <a:lstStyle/>
                    <a:p>
                      <a:pPr algn="ctr">
                        <a:lnSpc>
                          <a:spcPct val="107000"/>
                        </a:lnSpc>
                        <a:spcAft>
                          <a:spcPts val="0"/>
                        </a:spcAft>
                      </a:pPr>
                      <a:r>
                        <a:rPr lang="ru-RU" sz="1400" dirty="0">
                          <a:effectLst/>
                        </a:rPr>
                        <a:t>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nchor="ctr"/>
                </a:tc>
                <a:extLst>
                  <a:ext uri="{0D108BD9-81ED-4DB2-BD59-A6C34878D82A}">
                    <a16:rowId xmlns:a16="http://schemas.microsoft.com/office/drawing/2014/main" xmlns="" val="2649322720"/>
                  </a:ext>
                </a:extLst>
              </a:tr>
            </a:tbl>
          </a:graphicData>
        </a:graphic>
      </p:graphicFrame>
      <p:sp>
        <p:nvSpPr>
          <p:cNvPr id="5" name="Freeform 3"/>
          <p:cNvSpPr/>
          <p:nvPr/>
        </p:nvSpPr>
        <p:spPr>
          <a:xfrm>
            <a:off x="8460433"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541857" y="5805263"/>
            <a:ext cx="360039" cy="369332"/>
          </a:xfrm>
          <a:prstGeom prst="rect">
            <a:avLst/>
          </a:prstGeom>
          <a:noFill/>
        </p:spPr>
        <p:txBody>
          <a:bodyPr wrap="square" rtlCol="0">
            <a:spAutoFit/>
          </a:bodyPr>
          <a:lstStyle/>
          <a:p>
            <a:r>
              <a:rPr lang="ru-RU" dirty="0" smtClean="0"/>
              <a:t>6</a:t>
            </a:r>
            <a:endParaRPr lang="ru-RU" dirty="0"/>
          </a:p>
        </p:txBody>
      </p:sp>
    </p:spTree>
    <p:extLst>
      <p:ext uri="{BB962C8B-B14F-4D97-AF65-F5344CB8AC3E}">
        <p14:creationId xmlns:p14="http://schemas.microsoft.com/office/powerpoint/2010/main" val="538988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1131094"/>
            <a:ext cx="8058150" cy="994172"/>
          </a:xfrm>
        </p:spPr>
        <p:txBody>
          <a:bodyPr/>
          <a:lstStyle/>
          <a:p>
            <a:pPr algn="ctr" eaLnBrk="1" hangingPunct="1">
              <a:lnSpc>
                <a:spcPct val="107000"/>
              </a:lnSpc>
              <a:spcAft>
                <a:spcPts val="600"/>
              </a:spcAft>
            </a:pPr>
            <a:r>
              <a:rPr lang="ru-RU" altLang="ru-RU" sz="2400"/>
              <a:t>Подбор оптимальных условий культивирования </a:t>
            </a:r>
            <a:br>
              <a:rPr lang="ru-RU" altLang="ru-RU" sz="2400"/>
            </a:br>
            <a:r>
              <a:rPr lang="ru-RU" altLang="ru-RU" sz="2400"/>
              <a:t>штамма </a:t>
            </a:r>
            <a:r>
              <a:rPr lang="en-US" altLang="ru-RU" sz="2400" i="1"/>
              <a:t>B. subtilis </a:t>
            </a:r>
            <a:r>
              <a:rPr lang="en-US" altLang="ru-RU" sz="2400"/>
              <a:t>BZR 336g</a:t>
            </a:r>
            <a:endParaRPr lang="ru-RU" altLang="ru-RU" sz="2400"/>
          </a:p>
        </p:txBody>
      </p:sp>
      <p:pic>
        <p:nvPicPr>
          <p:cNvPr id="12291"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241" y="2228851"/>
            <a:ext cx="3558778" cy="321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9657" y="2228850"/>
            <a:ext cx="3645694" cy="321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782241" y="5439966"/>
            <a:ext cx="3558778" cy="553998"/>
          </a:xfrm>
          <a:prstGeom prst="rect">
            <a:avLst/>
          </a:prstGeom>
        </p:spPr>
        <p:txBody>
          <a:bodyPr>
            <a:spAutoFit/>
          </a:bodyPr>
          <a:lstStyle/>
          <a:p>
            <a:pPr>
              <a:spcAft>
                <a:spcPts val="0"/>
              </a:spcAft>
              <a:defRPr/>
            </a:pPr>
            <a:r>
              <a:rPr lang="ru-RU" sz="1500" dirty="0">
                <a:latin typeface="+mn-lt"/>
                <a:ea typeface="Calibri" panose="020F0502020204030204" pitchFamily="34" charset="0"/>
                <a:cs typeface="Times New Roman" panose="02020603050405020304" pitchFamily="18" charset="0"/>
              </a:rPr>
              <a:t>              10             15              20          25</a:t>
            </a:r>
          </a:p>
          <a:p>
            <a:pPr algn="ctr">
              <a:spcAft>
                <a:spcPts val="0"/>
              </a:spcAft>
              <a:defRPr/>
            </a:pPr>
            <a:r>
              <a:rPr lang="ru-RU" sz="1500" dirty="0">
                <a:latin typeface="+mn-lt"/>
                <a:ea typeface="Calibri" panose="020F0502020204030204" pitchFamily="34" charset="0"/>
                <a:cs typeface="Times New Roman" panose="02020603050405020304" pitchFamily="18" charset="0"/>
              </a:rPr>
              <a:t>мл КЖ</a:t>
            </a:r>
          </a:p>
        </p:txBody>
      </p:sp>
      <p:sp>
        <p:nvSpPr>
          <p:cNvPr id="8" name="Прямоугольник 7"/>
          <p:cNvSpPr/>
          <p:nvPr/>
        </p:nvSpPr>
        <p:spPr>
          <a:xfrm>
            <a:off x="4869656" y="5439966"/>
            <a:ext cx="3558779" cy="553998"/>
          </a:xfrm>
          <a:prstGeom prst="rect">
            <a:avLst/>
          </a:prstGeom>
        </p:spPr>
        <p:txBody>
          <a:bodyPr>
            <a:spAutoFit/>
          </a:bodyPr>
          <a:lstStyle/>
          <a:p>
            <a:pPr>
              <a:spcAft>
                <a:spcPts val="0"/>
              </a:spcAft>
              <a:defRPr/>
            </a:pPr>
            <a:r>
              <a:rPr lang="ru-RU" sz="1500" dirty="0">
                <a:latin typeface="+mn-lt"/>
                <a:ea typeface="Calibri" panose="020F0502020204030204" pitchFamily="34" charset="0"/>
                <a:cs typeface="Times New Roman" panose="02020603050405020304" pitchFamily="18" charset="0"/>
              </a:rPr>
              <a:t>              10             15            20              25</a:t>
            </a:r>
          </a:p>
          <a:p>
            <a:pPr algn="ctr">
              <a:spcAft>
                <a:spcPts val="0"/>
              </a:spcAft>
              <a:defRPr/>
            </a:pPr>
            <a:r>
              <a:rPr lang="ru-RU" sz="1500" dirty="0">
                <a:latin typeface="+mn-lt"/>
                <a:ea typeface="Calibri" panose="020F0502020204030204" pitchFamily="34" charset="0"/>
                <a:cs typeface="Times New Roman" panose="02020603050405020304" pitchFamily="18" charset="0"/>
              </a:rPr>
              <a:t>мл КЖ</a:t>
            </a:r>
          </a:p>
        </p:txBody>
      </p:sp>
      <p:sp>
        <p:nvSpPr>
          <p:cNvPr id="9"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10" name="TextBox 9"/>
          <p:cNvSpPr txBox="1"/>
          <p:nvPr/>
        </p:nvSpPr>
        <p:spPr>
          <a:xfrm>
            <a:off x="8244408" y="5805264"/>
            <a:ext cx="342951" cy="369332"/>
          </a:xfrm>
          <a:prstGeom prst="rect">
            <a:avLst/>
          </a:prstGeom>
          <a:noFill/>
        </p:spPr>
        <p:txBody>
          <a:bodyPr wrap="square" rtlCol="0">
            <a:spAutoFit/>
          </a:bodyPr>
          <a:lstStyle/>
          <a:p>
            <a:r>
              <a:rPr lang="ru-RU" dirty="0" smtClean="0"/>
              <a:t>7</a:t>
            </a:r>
            <a:endParaRPr lang="ru-RU" dirty="0"/>
          </a:p>
        </p:txBody>
      </p:sp>
    </p:spTree>
    <p:extLst>
      <p:ext uri="{BB962C8B-B14F-4D97-AF65-F5344CB8AC3E}">
        <p14:creationId xmlns:p14="http://schemas.microsoft.com/office/powerpoint/2010/main" val="331740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628650" y="857251"/>
            <a:ext cx="7886700" cy="994172"/>
          </a:xfrm>
        </p:spPr>
        <p:txBody>
          <a:bodyPr/>
          <a:lstStyle/>
          <a:p>
            <a:pPr algn="ctr" eaLnBrk="1" hangingPunct="1">
              <a:lnSpc>
                <a:spcPct val="107000"/>
              </a:lnSpc>
              <a:spcAft>
                <a:spcPts val="600"/>
              </a:spcAft>
            </a:pPr>
            <a:r>
              <a:rPr lang="ru-RU" altLang="ru-RU" sz="2400"/>
              <a:t>Биоавтограммы КЖ штаммов </a:t>
            </a:r>
            <a:r>
              <a:rPr lang="en-US" altLang="ru-RU" sz="2400" i="1"/>
              <a:t>B. subtilis</a:t>
            </a:r>
            <a:r>
              <a:rPr lang="ru-RU" altLang="ru-RU" sz="2400" i="1"/>
              <a:t> </a:t>
            </a:r>
          </a:p>
        </p:txBody>
      </p:sp>
      <p:pic>
        <p:nvPicPr>
          <p:cNvPr id="614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3606" y="2197894"/>
            <a:ext cx="871538" cy="324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2197894"/>
            <a:ext cx="914400" cy="324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2978" y="2197894"/>
            <a:ext cx="957263" cy="324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22331" y="2197894"/>
            <a:ext cx="844154"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Прямоугольник 7"/>
          <p:cNvSpPr>
            <a:spLocks noChangeArrowheads="1"/>
          </p:cNvSpPr>
          <p:nvPr/>
        </p:nvSpPr>
        <p:spPr bwMode="auto">
          <a:xfrm>
            <a:off x="1604962" y="1864519"/>
            <a:ext cx="2225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ru-RU" sz="1800" b="1" i="1"/>
              <a:t>B. subtilis </a:t>
            </a:r>
            <a:r>
              <a:rPr lang="en-US" altLang="ru-RU" sz="1800" b="1"/>
              <a:t>BZR 336g</a:t>
            </a:r>
            <a:endParaRPr lang="ru-RU" altLang="ru-RU" sz="1800"/>
          </a:p>
        </p:txBody>
      </p:sp>
      <p:sp>
        <p:nvSpPr>
          <p:cNvPr id="6152" name="Прямоугольник 8"/>
          <p:cNvSpPr>
            <a:spLocks noChangeArrowheads="1"/>
          </p:cNvSpPr>
          <p:nvPr/>
        </p:nvSpPr>
        <p:spPr bwMode="auto">
          <a:xfrm>
            <a:off x="5993606" y="1864519"/>
            <a:ext cx="2072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ru-RU" sz="1800" b="1" i="1"/>
              <a:t>B. subtilis </a:t>
            </a:r>
            <a:r>
              <a:rPr lang="en-US" altLang="ru-RU" sz="1800" b="1"/>
              <a:t>BZR </a:t>
            </a:r>
            <a:r>
              <a:rPr lang="ru-RU" altLang="ru-RU" sz="1800" b="1"/>
              <a:t>517</a:t>
            </a:r>
            <a:endParaRPr lang="ru-RU" altLang="ru-RU" sz="1800"/>
          </a:p>
        </p:txBody>
      </p:sp>
      <p:sp>
        <p:nvSpPr>
          <p:cNvPr id="6153" name="Прямоугольник 9"/>
          <p:cNvSpPr>
            <a:spLocks noChangeArrowheads="1"/>
          </p:cNvSpPr>
          <p:nvPr/>
        </p:nvSpPr>
        <p:spPr bwMode="auto">
          <a:xfrm>
            <a:off x="1422798" y="5474494"/>
            <a:ext cx="1278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ctr" hangingPunct="1">
              <a:lnSpc>
                <a:spcPct val="100000"/>
              </a:lnSpc>
              <a:spcBef>
                <a:spcPct val="0"/>
              </a:spcBef>
              <a:buFontTx/>
              <a:buNone/>
            </a:pPr>
            <a:r>
              <a:rPr lang="en-US" altLang="ru-RU" sz="1350" b="1" i="1">
                <a:solidFill>
                  <a:srgbClr val="000000"/>
                </a:solidFill>
              </a:rPr>
              <a:t>F. oxysporum </a:t>
            </a:r>
            <a:endParaRPr lang="ru-RU" altLang="ru-RU" sz="1350" b="1"/>
          </a:p>
          <a:p>
            <a:pPr algn="ctr" eaLnBrk="1" fontAlgn="ctr" hangingPunct="1">
              <a:lnSpc>
                <a:spcPct val="100000"/>
              </a:lnSpc>
              <a:spcBef>
                <a:spcPct val="0"/>
              </a:spcBef>
              <a:buFontTx/>
              <a:buNone/>
            </a:pPr>
            <a:r>
              <a:rPr lang="en-US" altLang="ru-RU" sz="1350" b="1">
                <a:solidFill>
                  <a:srgbClr val="000000"/>
                </a:solidFill>
              </a:rPr>
              <a:t>var</a:t>
            </a:r>
            <a:r>
              <a:rPr lang="en-US" altLang="ru-RU" sz="1350" b="1" i="1">
                <a:solidFill>
                  <a:srgbClr val="000000"/>
                </a:solidFill>
              </a:rPr>
              <a:t>. orthoceras</a:t>
            </a:r>
            <a:endParaRPr lang="ru-RU" altLang="ru-RU" sz="1350" b="1"/>
          </a:p>
        </p:txBody>
      </p:sp>
      <p:sp>
        <p:nvSpPr>
          <p:cNvPr id="6154" name="Прямоугольник 10"/>
          <p:cNvSpPr>
            <a:spLocks noChangeArrowheads="1"/>
          </p:cNvSpPr>
          <p:nvPr/>
        </p:nvSpPr>
        <p:spPr bwMode="auto">
          <a:xfrm>
            <a:off x="2757488" y="5564981"/>
            <a:ext cx="11894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ctr" hangingPunct="1">
              <a:lnSpc>
                <a:spcPct val="100000"/>
              </a:lnSpc>
              <a:spcBef>
                <a:spcPct val="0"/>
              </a:spcBef>
              <a:buFontTx/>
              <a:buNone/>
            </a:pPr>
            <a:r>
              <a:rPr lang="en-US" altLang="ru-RU" sz="1350" b="1" i="1">
                <a:solidFill>
                  <a:srgbClr val="000000"/>
                </a:solidFill>
              </a:rPr>
              <a:t>Alternaria </a:t>
            </a:r>
            <a:r>
              <a:rPr lang="en-US" altLang="ru-RU" sz="1350" b="1">
                <a:solidFill>
                  <a:srgbClr val="000000"/>
                </a:solidFill>
              </a:rPr>
              <a:t>sp.</a:t>
            </a:r>
            <a:endParaRPr lang="ru-RU" altLang="ru-RU" sz="1350" b="1"/>
          </a:p>
        </p:txBody>
      </p:sp>
      <p:sp>
        <p:nvSpPr>
          <p:cNvPr id="6155" name="Прямоугольник 11"/>
          <p:cNvSpPr>
            <a:spLocks noChangeArrowheads="1"/>
          </p:cNvSpPr>
          <p:nvPr/>
        </p:nvSpPr>
        <p:spPr bwMode="auto">
          <a:xfrm>
            <a:off x="5772150" y="5474494"/>
            <a:ext cx="127754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ctr" hangingPunct="1">
              <a:lnSpc>
                <a:spcPct val="100000"/>
              </a:lnSpc>
              <a:spcBef>
                <a:spcPct val="0"/>
              </a:spcBef>
              <a:buFontTx/>
              <a:buNone/>
            </a:pPr>
            <a:r>
              <a:rPr lang="en-US" altLang="ru-RU" sz="1350" b="1" i="1">
                <a:solidFill>
                  <a:srgbClr val="000000"/>
                </a:solidFill>
              </a:rPr>
              <a:t>F. oxysporum </a:t>
            </a:r>
            <a:endParaRPr lang="ru-RU" altLang="ru-RU" sz="1350" b="1"/>
          </a:p>
          <a:p>
            <a:pPr algn="ctr" eaLnBrk="1" fontAlgn="ctr" hangingPunct="1">
              <a:lnSpc>
                <a:spcPct val="100000"/>
              </a:lnSpc>
              <a:spcBef>
                <a:spcPct val="0"/>
              </a:spcBef>
              <a:buFontTx/>
              <a:buNone/>
            </a:pPr>
            <a:r>
              <a:rPr lang="en-US" altLang="ru-RU" sz="1350" b="1">
                <a:solidFill>
                  <a:srgbClr val="000000"/>
                </a:solidFill>
              </a:rPr>
              <a:t>var</a:t>
            </a:r>
            <a:r>
              <a:rPr lang="en-US" altLang="ru-RU" sz="1350" b="1" i="1">
                <a:solidFill>
                  <a:srgbClr val="000000"/>
                </a:solidFill>
              </a:rPr>
              <a:t>. orthoceras</a:t>
            </a:r>
            <a:endParaRPr lang="ru-RU" altLang="ru-RU" sz="1350" b="1"/>
          </a:p>
        </p:txBody>
      </p:sp>
      <p:sp>
        <p:nvSpPr>
          <p:cNvPr id="6156" name="Прямоугольник 12"/>
          <p:cNvSpPr>
            <a:spLocks noChangeArrowheads="1"/>
          </p:cNvSpPr>
          <p:nvPr/>
        </p:nvSpPr>
        <p:spPr bwMode="auto">
          <a:xfrm>
            <a:off x="7049691" y="5592366"/>
            <a:ext cx="11894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fontAlgn="ctr" hangingPunct="1">
              <a:lnSpc>
                <a:spcPct val="100000"/>
              </a:lnSpc>
              <a:spcBef>
                <a:spcPct val="0"/>
              </a:spcBef>
              <a:buFontTx/>
              <a:buNone/>
            </a:pPr>
            <a:r>
              <a:rPr lang="en-US" altLang="ru-RU" sz="1350" b="1" i="1">
                <a:solidFill>
                  <a:srgbClr val="000000"/>
                </a:solidFill>
              </a:rPr>
              <a:t>Alternaria </a:t>
            </a:r>
            <a:r>
              <a:rPr lang="en-US" altLang="ru-RU" sz="1350" b="1">
                <a:solidFill>
                  <a:srgbClr val="000000"/>
                </a:solidFill>
              </a:rPr>
              <a:t>sp.</a:t>
            </a:r>
            <a:endParaRPr lang="ru-RU" altLang="ru-RU" sz="1350" b="1"/>
          </a:p>
        </p:txBody>
      </p:sp>
      <p:sp>
        <p:nvSpPr>
          <p:cNvPr id="14" name="Овал 13"/>
          <p:cNvSpPr/>
          <p:nvPr/>
        </p:nvSpPr>
        <p:spPr>
          <a:xfrm>
            <a:off x="1406129" y="3556397"/>
            <a:ext cx="2758678" cy="55602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57150">
                <a:solidFill>
                  <a:schemeClr val="tx1"/>
                </a:solidFill>
              </a:ln>
            </a:endParaRPr>
          </a:p>
        </p:txBody>
      </p:sp>
      <p:sp>
        <p:nvSpPr>
          <p:cNvPr id="15" name="Овал 14"/>
          <p:cNvSpPr/>
          <p:nvPr/>
        </p:nvSpPr>
        <p:spPr>
          <a:xfrm>
            <a:off x="5772150" y="3551635"/>
            <a:ext cx="2732485" cy="55602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57150">
                <a:solidFill>
                  <a:schemeClr val="tx1"/>
                </a:solidFill>
              </a:ln>
            </a:endParaRPr>
          </a:p>
        </p:txBody>
      </p:sp>
      <p:sp>
        <p:nvSpPr>
          <p:cNvPr id="16" name="Овал 15"/>
          <p:cNvSpPr/>
          <p:nvPr/>
        </p:nvSpPr>
        <p:spPr>
          <a:xfrm>
            <a:off x="5772150" y="2459832"/>
            <a:ext cx="2732485" cy="55483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57150">
                <a:solidFill>
                  <a:schemeClr val="tx1"/>
                </a:solidFill>
              </a:ln>
            </a:endParaRPr>
          </a:p>
        </p:txBody>
      </p:sp>
      <p:sp>
        <p:nvSpPr>
          <p:cNvPr id="17" name="Овал 16"/>
          <p:cNvSpPr/>
          <p:nvPr/>
        </p:nvSpPr>
        <p:spPr>
          <a:xfrm>
            <a:off x="1422797" y="2426494"/>
            <a:ext cx="2742009" cy="55483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57150">
                <a:solidFill>
                  <a:schemeClr val="tx1"/>
                </a:solidFill>
              </a:ln>
            </a:endParaRPr>
          </a:p>
        </p:txBody>
      </p:sp>
      <p:sp>
        <p:nvSpPr>
          <p:cNvPr id="6161" name="Прямоугольник 17"/>
          <p:cNvSpPr>
            <a:spLocks noChangeArrowheads="1"/>
          </p:cNvSpPr>
          <p:nvPr/>
        </p:nvSpPr>
        <p:spPr bwMode="auto">
          <a:xfrm>
            <a:off x="275035" y="3598069"/>
            <a:ext cx="1071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2400" b="1" i="1"/>
              <a:t>Rf 0,39</a:t>
            </a:r>
            <a:endParaRPr lang="ru-RU" altLang="ru-RU" sz="2400"/>
          </a:p>
        </p:txBody>
      </p:sp>
      <p:sp>
        <p:nvSpPr>
          <p:cNvPr id="6162" name="Прямоугольник 18"/>
          <p:cNvSpPr>
            <a:spLocks noChangeArrowheads="1"/>
          </p:cNvSpPr>
          <p:nvPr/>
        </p:nvSpPr>
        <p:spPr bwMode="auto">
          <a:xfrm>
            <a:off x="257176" y="2459832"/>
            <a:ext cx="1071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2400" b="1" i="1"/>
              <a:t>Rf 0,96</a:t>
            </a:r>
            <a:endParaRPr lang="ru-RU" altLang="ru-RU" sz="2400"/>
          </a:p>
        </p:txBody>
      </p:sp>
      <p:sp>
        <p:nvSpPr>
          <p:cNvPr id="6163" name="Прямоугольник 19"/>
          <p:cNvSpPr>
            <a:spLocks noChangeArrowheads="1"/>
          </p:cNvSpPr>
          <p:nvPr/>
        </p:nvSpPr>
        <p:spPr bwMode="auto">
          <a:xfrm>
            <a:off x="4602957" y="2503885"/>
            <a:ext cx="1071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2400" b="1" i="1"/>
              <a:t>Rf 0,96</a:t>
            </a:r>
            <a:endParaRPr lang="ru-RU" altLang="ru-RU" sz="2400"/>
          </a:p>
        </p:txBody>
      </p:sp>
      <p:sp>
        <p:nvSpPr>
          <p:cNvPr id="6164" name="Прямоугольник 20"/>
          <p:cNvSpPr>
            <a:spLocks noChangeArrowheads="1"/>
          </p:cNvSpPr>
          <p:nvPr/>
        </p:nvSpPr>
        <p:spPr bwMode="auto">
          <a:xfrm>
            <a:off x="4661298" y="3598069"/>
            <a:ext cx="1071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ru-RU" sz="2400" b="1" i="1"/>
              <a:t>Rf 0,42</a:t>
            </a:r>
            <a:endParaRPr lang="ru-RU" altLang="ru-RU" sz="2400"/>
          </a:p>
        </p:txBody>
      </p:sp>
      <p:sp>
        <p:nvSpPr>
          <p:cNvPr id="21"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22" name="TextBox 21"/>
          <p:cNvSpPr txBox="1"/>
          <p:nvPr/>
        </p:nvSpPr>
        <p:spPr>
          <a:xfrm>
            <a:off x="8256992" y="5805264"/>
            <a:ext cx="248542" cy="369332"/>
          </a:xfrm>
          <a:prstGeom prst="rect">
            <a:avLst/>
          </a:prstGeom>
          <a:noFill/>
        </p:spPr>
        <p:txBody>
          <a:bodyPr wrap="square" rtlCol="0">
            <a:spAutoFit/>
          </a:bodyPr>
          <a:lstStyle/>
          <a:p>
            <a:r>
              <a:rPr lang="ru-RU" dirty="0" smtClean="0"/>
              <a:t>8</a:t>
            </a:r>
            <a:endParaRPr lang="ru-RU" dirty="0"/>
          </a:p>
        </p:txBody>
      </p:sp>
    </p:spTree>
    <p:extLst>
      <p:ext uri="{BB962C8B-B14F-4D97-AF65-F5344CB8AC3E}">
        <p14:creationId xmlns:p14="http://schemas.microsoft.com/office/powerpoint/2010/main" val="249084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835969" y="620688"/>
            <a:ext cx="6336431" cy="1296144"/>
          </a:xfrm>
        </p:spPr>
        <p:txBody>
          <a:bodyPr/>
          <a:lstStyle/>
          <a:p>
            <a:pPr algn="ctr" eaLnBrk="1" hangingPunct="1"/>
            <a:r>
              <a:rPr lang="ru-RU" altLang="ru-RU" dirty="0" smtClean="0"/>
              <a:t>ИССЛЕДОВАНИЕ ВЛИЯНИЯ КОЛИЧЕСТВА РАССТВОРЕННОГО КИСЛОРОДА НА РОСТ КЛЕТОК И АНТИФУНГАЛЬНУЮ АКТИВНОСТЬ</a:t>
            </a:r>
          </a:p>
        </p:txBody>
      </p:sp>
      <p:sp>
        <p:nvSpPr>
          <p:cNvPr id="6147" name="Текст 2"/>
          <p:cNvSpPr>
            <a:spLocks noGrp="1"/>
          </p:cNvSpPr>
          <p:nvPr>
            <p:ph type="body" sz="quarter" idx="11"/>
          </p:nvPr>
        </p:nvSpPr>
        <p:spPr>
          <a:xfrm>
            <a:off x="1979712" y="5085184"/>
            <a:ext cx="5256584" cy="922987"/>
          </a:xfrm>
        </p:spPr>
        <p:txBody>
          <a:bodyPr>
            <a:noAutofit/>
          </a:bodyPr>
          <a:lstStyle/>
          <a:p>
            <a:pPr algn="just"/>
            <a:r>
              <a:rPr lang="ru-RU" sz="1800" dirty="0" smtClean="0"/>
              <a:t>Рис. 1 </a:t>
            </a:r>
            <a:r>
              <a:rPr lang="ru-RU" sz="1800" dirty="0"/>
              <a:t>-  Влияние интенсивности </a:t>
            </a:r>
            <a:r>
              <a:rPr lang="ru-RU" sz="1800" dirty="0" err="1" smtClean="0"/>
              <a:t>барботации</a:t>
            </a:r>
            <a:r>
              <a:rPr lang="ru-RU" sz="1800" dirty="0" smtClean="0"/>
              <a:t> в </a:t>
            </a:r>
            <a:r>
              <a:rPr lang="ru-RU" sz="1800" dirty="0"/>
              <a:t>процессе культивирования </a:t>
            </a:r>
            <a:r>
              <a:rPr lang="en-US" sz="1800" i="1" dirty="0" smtClean="0"/>
              <a:t>B. Subtilis </a:t>
            </a:r>
            <a:r>
              <a:rPr lang="en-US" sz="1800" dirty="0" smtClean="0"/>
              <a:t>BZR </a:t>
            </a:r>
            <a:r>
              <a:rPr lang="en-US" sz="1800" dirty="0"/>
              <a:t>336g</a:t>
            </a:r>
            <a:r>
              <a:rPr lang="ru-RU" sz="1800" dirty="0"/>
              <a:t> </a:t>
            </a:r>
          </a:p>
          <a:p>
            <a:pPr algn="just"/>
            <a:endParaRPr lang="ru-RU" sz="1800" dirty="0"/>
          </a:p>
        </p:txBody>
      </p:sp>
      <p:sp>
        <p:nvSpPr>
          <p:cNvPr id="5" name="Freeform 3"/>
          <p:cNvSpPr/>
          <p:nvPr/>
        </p:nvSpPr>
        <p:spPr>
          <a:xfrm>
            <a:off x="8172400" y="5774265"/>
            <a:ext cx="497085" cy="431329"/>
          </a:xfrm>
          <a:custGeom>
            <a:avLst/>
            <a:gdLst>
              <a:gd name="connsiteX0" fmla="*/ 280593 w 561187"/>
              <a:gd name="connsiteY0" fmla="*/ 542150 h 561200"/>
              <a:gd name="connsiteX1" fmla="*/ 542137 w 561187"/>
              <a:gd name="connsiteY1" fmla="*/ 280606 h 561200"/>
              <a:gd name="connsiteX2" fmla="*/ 280593 w 561187"/>
              <a:gd name="connsiteY2" fmla="*/ 19050 h 561200"/>
              <a:gd name="connsiteX3" fmla="*/ 19050 w 561187"/>
              <a:gd name="connsiteY3" fmla="*/ 280606 h 561200"/>
              <a:gd name="connsiteX4" fmla="*/ 280593 w 561187"/>
              <a:gd name="connsiteY4" fmla="*/ 542150 h 561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61187" h="561200">
                <a:moveTo>
                  <a:pt x="280593" y="542150"/>
                </a:moveTo>
                <a:cubicBezTo>
                  <a:pt x="424815" y="542150"/>
                  <a:pt x="542137" y="424827"/>
                  <a:pt x="542137" y="280606"/>
                </a:cubicBezTo>
                <a:cubicBezTo>
                  <a:pt x="542137" y="136372"/>
                  <a:pt x="424815" y="19050"/>
                  <a:pt x="280593" y="19050"/>
                </a:cubicBezTo>
                <a:cubicBezTo>
                  <a:pt x="136372" y="19050"/>
                  <a:pt x="19050" y="136372"/>
                  <a:pt x="19050" y="280606"/>
                </a:cubicBezTo>
                <a:cubicBezTo>
                  <a:pt x="19050" y="424827"/>
                  <a:pt x="136372" y="542150"/>
                  <a:pt x="280593" y="542150"/>
                </a:cubicBezTo>
              </a:path>
            </a:pathLst>
          </a:custGeom>
          <a:solidFill>
            <a:srgbClr val="000000">
              <a:alpha val="0"/>
            </a:srgbClr>
          </a:solidFill>
          <a:ln w="19050">
            <a:solidFill>
              <a:srgbClr val="C0DF14">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dirty="0">
              <a:solidFill>
                <a:srgbClr val="595959"/>
              </a:solidFill>
              <a:latin typeface="Arial" pitchFamily="34" charset="0"/>
              <a:cs typeface="Arial" pitchFamily="34" charset="0"/>
            </a:endParaRPr>
          </a:p>
        </p:txBody>
      </p:sp>
      <p:sp>
        <p:nvSpPr>
          <p:cNvPr id="6" name="TextBox 5"/>
          <p:cNvSpPr txBox="1"/>
          <p:nvPr/>
        </p:nvSpPr>
        <p:spPr>
          <a:xfrm>
            <a:off x="8260225" y="5787698"/>
            <a:ext cx="248542" cy="369332"/>
          </a:xfrm>
          <a:prstGeom prst="rect">
            <a:avLst/>
          </a:prstGeom>
          <a:noFill/>
        </p:spPr>
        <p:txBody>
          <a:bodyPr wrap="square" rtlCol="0">
            <a:spAutoFit/>
          </a:bodyPr>
          <a:lstStyle/>
          <a:p>
            <a:r>
              <a:rPr lang="ru-RU" dirty="0" smtClean="0"/>
              <a:t>9</a:t>
            </a:r>
            <a:endParaRPr lang="ru-RU" dirty="0"/>
          </a:p>
        </p:txBody>
      </p:sp>
      <p:graphicFrame>
        <p:nvGraphicFramePr>
          <p:cNvPr id="8" name="Диаграмма 7"/>
          <p:cNvGraphicFramePr>
            <a:graphicFrameLocks/>
          </p:cNvGraphicFramePr>
          <p:nvPr>
            <p:extLst>
              <p:ext uri="{D42A27DB-BD31-4B8C-83A1-F6EECF244321}">
                <p14:modId xmlns:p14="http://schemas.microsoft.com/office/powerpoint/2010/main" val="473553439"/>
              </p:ext>
            </p:extLst>
          </p:nvPr>
        </p:nvGraphicFramePr>
        <p:xfrm>
          <a:off x="1362075" y="1905000"/>
          <a:ext cx="6419850"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0121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DF14">
            <a:alpha val="100000"/>
          </a:srgbClr>
        </a:solidFill>
        <a:ln w="12700">
          <a:solidFill>
            <a:srgbClr val="000000">
              <a:alpha val="0"/>
            </a:srgbClr>
          </a:solidFill>
          <a:prstDash val="solid"/>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4090</TotalTime>
  <Words>1105</Words>
  <Application>Microsoft Office PowerPoint</Application>
  <PresentationFormat>Экран (4:3)</PresentationFormat>
  <Paragraphs>213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ПРОБЛЕМА</vt:lpstr>
      <vt:lpstr>Цель исследования</vt:lpstr>
      <vt:lpstr>Методы и объекты исследования</vt:lpstr>
      <vt:lpstr>Таблица 1 – Сравнение химических пеногасителей по ряду технологических параметров</vt:lpstr>
      <vt:lpstr>Подбор оптимальных условий культивирования  штамма B. subtilis BZR 336g</vt:lpstr>
      <vt:lpstr>Биоавтограммы КЖ штаммов B. subtilis </vt:lpstr>
      <vt:lpstr>ИССЛЕДОВАНИЕ ВЛИЯНИЯ КОЛИЧЕСТВА РАССТВОРЕННОГО КИСЛОРОДА НА РОСТ КЛЕТОК И АНТИФУНГАЛЬНУЮ АКТИВНОСТЬ</vt:lpstr>
      <vt:lpstr>ИССЛЕДОВАНИЕ ВЛИЯНИЯ КОЛИЧЕСТВА РАССТВОРЕННОГО КИСЛОРОДА НА РОСТ КЛЕТОК И АНТИФУНГАЛЬНУЮ АКТИВНОСТЬ</vt:lpstr>
      <vt:lpstr>Анализ устойчивости биотехнологических параметров лабораторных образцов новых биопрепаратов</vt:lpstr>
      <vt:lpstr>ЭФФЕКТИВНОСТЬ ШТАММОВ-ПРОДУЦЕНТОВ ПРОТИВ ПАРШИ ЯБЛОНИ В УСЛОВИЯХ САДА</vt:lpstr>
      <vt:lpstr>ЭФФЕКТИВНОСТЬ ШТАММОВ-ПРОДУЦЕНТОВ ПРОТИВ ПАРШИ ЯБЛОНИ В УСЛОВИЯХ САДА</vt:lpstr>
      <vt:lpstr>ЗАКЛЮЧЕНИЕ</vt:lpstr>
      <vt:lpstr>ЗАКЛЮЧЕНИЕ</vt:lpstr>
      <vt:lpstr>Презентация PowerPoint</vt:lpstr>
      <vt:lpstr>АПРОБАЦИЯ ЛАБ. ПРЕПАРАТОВ</vt:lpstr>
      <vt:lpstr>ТСХ-пластины под УФ366 светом</vt:lpstr>
      <vt:lpstr>ИССЛЕДОВАНИЕ АНТИФУНГАЛЬНОЙ АКТИВНОСТИШТАММОВ-ПРОДУЦЕНТОВ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Sibirskiy Yuri</dc:creator>
  <cp:lastModifiedBy>Александр Козицын</cp:lastModifiedBy>
  <cp:revision>208</cp:revision>
  <cp:lastPrinted>2017-01-24T10:34:35Z</cp:lastPrinted>
  <dcterms:created xsi:type="dcterms:W3CDTF">2012-04-02T11:28:55Z</dcterms:created>
  <dcterms:modified xsi:type="dcterms:W3CDTF">2018-09-10T07:46:17Z</dcterms:modified>
</cp:coreProperties>
</file>