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7" r:id="rId4"/>
    <p:sldId id="259" r:id="rId5"/>
    <p:sldId id="256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4352003701933"/>
          <c:y val="3.762111963739144E-2"/>
          <c:w val="0.84901269889482212"/>
          <c:h val="0.75975938983148783"/>
        </c:manualLayout>
      </c:layout>
      <c:lineChart>
        <c:grouping val="standard"/>
        <c:varyColors val="0"/>
        <c:ser>
          <c:idx val="0"/>
          <c:order val="0"/>
          <c:tx>
            <c:v>   объем продаж, млрд. долл.</c:v>
          </c:tx>
          <c:spPr>
            <a:ln w="63500"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5.1337313183346597E-2"/>
                  <c:y val="-4.0168905417139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483860610798475E-2"/>
                  <c:y val="-3.2524946191342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Лист1!$A$1:$F$1</c:f>
              <c:strCache>
                <c:ptCount val="6"/>
                <c:pt idx="0">
                  <c:v>0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2017</c:v>
                </c:pt>
              </c:strCache>
            </c:strRef>
          </c:cat>
          <c:val>
            <c:numRef>
              <c:f>Лист1!$A$2:$F$2</c:f>
              <c:numCache>
                <c:formatCode>General</c:formatCode>
                <c:ptCount val="6"/>
                <c:pt idx="1">
                  <c:v>17.899999999999999</c:v>
                </c:pt>
                <c:pt idx="2">
                  <c:v>33.200000000000003</c:v>
                </c:pt>
                <c:pt idx="3">
                  <c:v>59.1</c:v>
                </c:pt>
                <c:pt idx="4">
                  <c:v>81.599999999999994</c:v>
                </c:pt>
                <c:pt idx="5" formatCode="0.0">
                  <c:v>90</c:v>
                </c:pt>
              </c:numCache>
            </c:numRef>
          </c:val>
          <c:smooth val="0"/>
        </c:ser>
        <c:ser>
          <c:idx val="1"/>
          <c:order val="1"/>
          <c:tx>
            <c:v>   площадь, млн. га</c:v>
          </c:tx>
          <c:spPr>
            <a:ln w="63500">
              <a:solidFill>
                <a:schemeClr val="accent3">
                  <a:lumMod val="50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3"/>
              <c:layout>
                <c:manualLayout>
                  <c:x val="-1.0885640637278834E-2"/>
                  <c:y val="2.7429174002994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Лист1!$A$1:$F$1</c:f>
              <c:strCache>
                <c:ptCount val="6"/>
                <c:pt idx="0">
                  <c:v>0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2017</c:v>
                </c:pt>
              </c:strCache>
            </c:strRef>
          </c:cat>
          <c:val>
            <c:numRef>
              <c:f>Лист1!$A$3:$F$3</c:f>
              <c:numCache>
                <c:formatCode>General</c:formatCode>
                <c:ptCount val="6"/>
                <c:pt idx="1">
                  <c:v>14.9</c:v>
                </c:pt>
                <c:pt idx="2">
                  <c:v>29.2</c:v>
                </c:pt>
                <c:pt idx="3">
                  <c:v>35.700000000000003</c:v>
                </c:pt>
                <c:pt idx="4">
                  <c:v>50.9</c:v>
                </c:pt>
                <c:pt idx="5">
                  <c:v>58.1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840224"/>
        <c:axId val="105824472"/>
      </c:lineChart>
      <c:catAx>
        <c:axId val="10584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crossAx val="105824472"/>
        <c:crosses val="autoZero"/>
        <c:auto val="1"/>
        <c:lblAlgn val="ctr"/>
        <c:lblOffset val="100"/>
        <c:noMultiLvlLbl val="0"/>
      </c:catAx>
      <c:valAx>
        <c:axId val="105824472"/>
        <c:scaling>
          <c:orientation val="minMax"/>
          <c:max val="9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/>
                  <a:t>млн. га, млрд. долл.</a:t>
                </a:r>
              </a:p>
            </c:rich>
          </c:tx>
          <c:layout>
            <c:manualLayout>
              <c:xMode val="edge"/>
              <c:yMode val="edge"/>
              <c:x val="1.6180669018427106E-3"/>
              <c:y val="0.2472507828537768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19050"/>
        </c:spPr>
        <c:crossAx val="105840224"/>
        <c:crosses val="autoZero"/>
        <c:crossBetween val="midCat"/>
        <c:majorUnit val="10"/>
      </c:valAx>
      <c:spPr>
        <a:ln>
          <a:noFill/>
        </a:ln>
      </c:spPr>
    </c:plotArea>
    <c:legend>
      <c:legendPos val="b"/>
      <c:legendEntry>
        <c:idx val="1"/>
        <c:txPr>
          <a:bodyPr/>
          <a:lstStyle/>
          <a:p>
            <a:pPr>
              <a:defRPr cap="none" baseline="0"/>
            </a:pPr>
            <a:endParaRPr lang="ru-RU"/>
          </a:p>
        </c:txPr>
      </c:legendEntry>
      <c:layout>
        <c:manualLayout>
          <c:xMode val="edge"/>
          <c:yMode val="edge"/>
          <c:x val="0"/>
          <c:y val="0.92708324973797873"/>
          <c:w val="1"/>
          <c:h val="7.2916750262021268E-2"/>
        </c:manualLayout>
      </c:layout>
      <c:overlay val="0"/>
      <c:txPr>
        <a:bodyPr/>
        <a:lstStyle/>
        <a:p>
          <a:pPr>
            <a:defRPr baseline="0"/>
          </a:pPr>
          <a:endParaRPr lang="ru-RU"/>
        </a:p>
      </c:txPr>
    </c:legend>
    <c:plotVisOnly val="1"/>
    <c:dispBlanksAs val="gap"/>
    <c:showDLblsOverMax val="0"/>
  </c:chart>
  <c:spPr>
    <a:ln w="6350"/>
  </c:spPr>
  <c:txPr>
    <a:bodyPr/>
    <a:lstStyle/>
    <a:p>
      <a:pPr>
        <a:defRPr sz="1800" b="1"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5350850888741"/>
          <c:y val="9.3483794593393524E-2"/>
          <c:w val="0.5386714652157627"/>
          <c:h val="0.822565886072718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6.7868565242996601E-3"/>
                  <c:y val="1.15514567450463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США 47%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778442021682938E-2"/>
                  <c:y val="9.4293201656272425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Германия 11%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281646188771553E-2"/>
                  <c:y val="4.252736933133555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Франция 7%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256506405876241E-3"/>
                  <c:y val="3.3053009125112227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Китай 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1034388509437984E-4"/>
                  <c:y val="2.024887625098712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Канада 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2150906536441869E-3"/>
                  <c:y val="1.588412098355437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Италия </a:t>
                    </a:r>
                    <a:r>
                      <a:rPr lang="ru-RU" sz="1400" dirty="0">
                        <a:latin typeface="Arial Black" panose="020B0A04020102020204" pitchFamily="34" charset="0"/>
                      </a:rPr>
                      <a:t>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308863911876065E-2"/>
                  <c:y val="-1.0621942907244541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Швейцария </a:t>
                    </a:r>
                    <a:r>
                      <a:rPr lang="ru-RU" sz="1400" dirty="0">
                        <a:latin typeface="Arial Black" panose="020B0A04020102020204" pitchFamily="34" charset="0"/>
                      </a:rPr>
                      <a:t>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6.8493680151566247E-2"/>
                  <c:y val="-2.9890822941595077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Arial Black" panose="020B0A04020102020204" pitchFamily="34" charset="0"/>
                      </a:rPr>
                      <a:t>Другие </a:t>
                    </a:r>
                    <a:r>
                      <a:rPr lang="ru-RU" sz="1400" dirty="0">
                        <a:latin typeface="Arial Black" panose="020B0A04020102020204" pitchFamily="34" charset="0"/>
                      </a:rPr>
                      <a:t>15%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США </c:v>
                </c:pt>
                <c:pt idx="1">
                  <c:v>Германия</c:v>
                </c:pt>
                <c:pt idx="2">
                  <c:v>Франция</c:v>
                </c:pt>
                <c:pt idx="3">
                  <c:v>Китай</c:v>
                </c:pt>
                <c:pt idx="4">
                  <c:v>Канада</c:v>
                </c:pt>
                <c:pt idx="5">
                  <c:v>Великобритания</c:v>
                </c:pt>
                <c:pt idx="6">
                  <c:v>Италия</c:v>
                </c:pt>
                <c:pt idx="7">
                  <c:v>Швейцария</c:v>
                </c:pt>
                <c:pt idx="8">
                  <c:v>Другие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0.47</c:v>
                </c:pt>
                <c:pt idx="1">
                  <c:v>0.11</c:v>
                </c:pt>
                <c:pt idx="2">
                  <c:v>7.0000000000000007E-2</c:v>
                </c:pt>
                <c:pt idx="3">
                  <c:v>0.06</c:v>
                </c:pt>
                <c:pt idx="4">
                  <c:v>0.04</c:v>
                </c:pt>
                <c:pt idx="5">
                  <c:v>0.04</c:v>
                </c:pt>
                <c:pt idx="6">
                  <c:v>0.03</c:v>
                </c:pt>
                <c:pt idx="7">
                  <c:v>0.03</c:v>
                </c:pt>
                <c:pt idx="8">
                  <c:v>0.15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 b="1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0.09174</cdr:x>
      <cdr:y>0.82347</cdr:y>
    </cdr:from>
    <cdr:to>
      <cdr:x>0.12844</cdr:x>
      <cdr:y>0.88126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20080" y="4104456"/>
          <a:ext cx="288032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0.02586</cdr:x>
      <cdr:y>0.43243</cdr:y>
    </cdr:from>
    <cdr:to>
      <cdr:x>0.30172</cdr:x>
      <cdr:y>0.5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2304256"/>
          <a:ext cx="2304256" cy="360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Arial Black" panose="020B0A04020102020204" pitchFamily="34" charset="0"/>
            </a:rPr>
            <a:t>Великобритания 4%</a:t>
          </a:r>
          <a:endParaRPr lang="ru-RU" sz="1400" b="1" dirty="0">
            <a:latin typeface="Arial Black" panose="020B0A040201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3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35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86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70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11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9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0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18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8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80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66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31121-F736-4523-8EA7-BC153196CCD3}" type="datetimeFigureOut">
              <a:rPr lang="ru-RU" smtClean="0"/>
              <a:t>08.09.2018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9A114-0B7E-4727-AC76-C4737ED5EA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41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051706"/>
          <p:cNvPicPr>
            <a:picLocks noChangeAspect="1" noChangeArrowheads="1"/>
          </p:cNvPicPr>
          <p:nvPr/>
        </p:nvPicPr>
        <p:blipFill>
          <a:blip r:embed="rId2"/>
          <a:srcRect r="145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539944"/>
            <a:ext cx="9144000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73050" algn="ctr"/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Основные </a:t>
            </a:r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проблемы </a:t>
            </a:r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при переходе к</a:t>
            </a:r>
            <a:endParaRPr lang="ru-RU" sz="36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indent="273050" algn="ctr"/>
            <a:r>
              <a:rPr lang="ru-RU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о</a:t>
            </a:r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рганическому земледелию</a:t>
            </a:r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                                         </a:t>
            </a:r>
          </a:p>
          <a:p>
            <a:pPr algn="ctr"/>
            <a:endParaRPr lang="ru-RU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endParaRPr lang="ru-RU" sz="2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                                   </a:t>
            </a:r>
          </a:p>
          <a:p>
            <a:pPr algn="ctr"/>
            <a:endParaRPr lang="ru-RU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В.Т. Алехин,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            директор ФГБНУ «ВНИИЗР»</a:t>
            </a:r>
            <a:endParaRPr lang="ru-RU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7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1"/>
            <a:ext cx="9144000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 Black" panose="020B0A04020102020204" pitchFamily="34" charset="0"/>
              </a:rPr>
              <a:t>Динамика развития органического земледелия (2000-2017 гг.)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00389512"/>
              </p:ext>
            </p:extLst>
          </p:nvPr>
        </p:nvGraphicFramePr>
        <p:xfrm>
          <a:off x="683568" y="1340768"/>
          <a:ext cx="7848872" cy="498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63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1"/>
            <a:ext cx="9144000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 Black" panose="020B0A04020102020204" pitchFamily="34" charset="0"/>
              </a:rPr>
              <a:t>Производство органической продукции по континентам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1212971" y="2429188"/>
            <a:ext cx="545156" cy="545156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7%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2305238" y="3870230"/>
            <a:ext cx="792088" cy="792088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15%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4346438" y="1433665"/>
            <a:ext cx="986742" cy="986742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27%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4860032" y="3665913"/>
            <a:ext cx="401140" cy="401140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3%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6861747" y="2633990"/>
            <a:ext cx="617164" cy="61716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8%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7443515" y="3757619"/>
            <a:ext cx="1204438" cy="1204438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40%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2772" y="1806591"/>
            <a:ext cx="12907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Северная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Америка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6135" y="3881441"/>
            <a:ext cx="12025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Южная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Америка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59013" y="2311164"/>
            <a:ext cx="10038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Европа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04007" y="3356388"/>
            <a:ext cx="110158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Африка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3454" y="2465053"/>
            <a:ext cx="7569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Азия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82422" y="4962654"/>
            <a:ext cx="16866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Австралия и 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Океания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1"/>
            <a:ext cx="9144000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 Black" panose="020B0A04020102020204" pitchFamily="34" charset="0"/>
              </a:rPr>
              <a:t>Мировой рынок:</a:t>
            </a:r>
            <a:br>
              <a:rPr lang="ru-RU" sz="2400" b="1" dirty="0" smtClean="0">
                <a:latin typeface="Arial Black" panose="020B0A04020102020204" pitchFamily="34" charset="0"/>
              </a:rPr>
            </a:br>
            <a:r>
              <a:rPr lang="ru-RU" sz="2400" b="1" dirty="0" smtClean="0">
                <a:latin typeface="Arial Black" panose="020B0A04020102020204" pitchFamily="34" charset="0"/>
              </a:rPr>
              <a:t>розничная продажа органической продукции, %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71724729"/>
              </p:ext>
            </p:extLst>
          </p:nvPr>
        </p:nvGraphicFramePr>
        <p:xfrm>
          <a:off x="467544" y="1268760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50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Законодательная база в России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68952" cy="4464496"/>
          </a:xfrm>
        </p:spPr>
        <p:txBody>
          <a:bodyPr>
            <a:normAutofit fontScale="77500" lnSpcReduction="20000"/>
          </a:bodyPr>
          <a:lstStyle/>
          <a:p>
            <a:pPr marL="361950" indent="-361950" algn="l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Федеральный закон № 372830-7 от 25.07.2018 г. «Об органической продукции и внесении изменений в отдельные законодательные акты Российской Федерации» (вступает в силу с 1 января 2020 г.)</a:t>
            </a:r>
          </a:p>
          <a:p>
            <a:pPr marL="361950" indent="-361950" algn="l">
              <a:spcAft>
                <a:spcPts val="1200"/>
              </a:spcAft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Национальный ГОСТ Р 56104-2014  Продукты пищевые органические. Термины и определения.</a:t>
            </a:r>
          </a:p>
          <a:p>
            <a:pPr marL="361950" indent="-361950" algn="l">
              <a:spcAft>
                <a:spcPts val="1200"/>
              </a:spcAft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Национальный ГОСТ Р 56508-2015  Продукция органического производства. Правила производства, хранения, транспортирования.</a:t>
            </a:r>
          </a:p>
          <a:p>
            <a:pPr marL="361950" indent="-361950" algn="l">
              <a:spcAft>
                <a:spcPts val="1200"/>
              </a:spcAft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Национальный ГОСТ Р 57022-2016 Продукция органического производства. Порядок проведения добровольной сертификации.</a:t>
            </a:r>
          </a:p>
          <a:p>
            <a:pPr marL="361950" indent="-361950" algn="l">
              <a:buAutoNum type="arabicPeriod"/>
            </a:pPr>
            <a:r>
              <a:rPr lang="ru-RU" sz="2600" b="1" dirty="0" smtClean="0">
                <a:solidFill>
                  <a:schemeClr val="tx1"/>
                </a:solidFill>
              </a:rPr>
              <a:t>Межгосударственный ГОСТ 33980-2016 Продукция органического производства. Правила производства, переработки, маркировки и реализации.</a:t>
            </a:r>
            <a:r>
              <a:rPr lang="en-US" sz="2600" b="1" dirty="0" smtClean="0">
                <a:solidFill>
                  <a:schemeClr val="tx1"/>
                </a:solidFill>
              </a:rPr>
              <a:t> NEQ CAC/GL 32-1999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ts val="1200"/>
              </a:spcAft>
              <a:buAutoNum type="arabicPeriod"/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algn="l">
              <a:spcAft>
                <a:spcPts val="1200"/>
              </a:spcAft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ts val="1200"/>
              </a:spcAft>
              <a:buAutoNum type="arabicPeriod"/>
            </a:pP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Правовые акты в сфере экологического сельского хозяйства на уровне ЕС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Регламент Совета (ЕС) №834/2007 об экологическом производстве и маркировке экологической продукции (</a:t>
            </a:r>
            <a:r>
              <a:rPr lang="ru-RU" b="1" u="sng" dirty="0" smtClean="0"/>
              <a:t>Базовое положение</a:t>
            </a:r>
            <a:r>
              <a:rPr lang="ru-RU" b="1" dirty="0" smtClean="0"/>
              <a:t>)</a:t>
            </a:r>
          </a:p>
          <a:p>
            <a:endParaRPr lang="ru-RU" b="1" dirty="0" smtClean="0"/>
          </a:p>
          <a:p>
            <a:r>
              <a:rPr lang="ru-RU" b="1" dirty="0" smtClean="0"/>
              <a:t>Регламент Комиссии (ЕС) №889/2008 с положениями о порядке исполнения Регламента Совета (ЕС) №834/2007 (</a:t>
            </a:r>
            <a:r>
              <a:rPr lang="ru-RU" b="1" u="sng" dirty="0" smtClean="0"/>
              <a:t>Исполнительное положение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6238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Требования к производству органической продукции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ru-RU" sz="2000" b="1" dirty="0" smtClean="0"/>
              <a:t>обособление </a:t>
            </a:r>
            <a:r>
              <a:rPr lang="ru-RU" sz="2000" b="1" dirty="0"/>
              <a:t>производства органической продукции от производства продукции, не относящейся к органической продукции</a:t>
            </a:r>
            <a:r>
              <a:rPr lang="ru-RU" sz="2000" b="1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sz="2000" b="1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000" b="1" dirty="0"/>
              <a:t>з</a:t>
            </a:r>
            <a:r>
              <a:rPr lang="ru-RU" sz="2000" b="1" dirty="0" smtClean="0"/>
              <a:t>апрет на применение агрохимикатов, пестицидов, антибиотиков, стимуляторов роста и гормональных препаратов (запрещено применять минеральные азотные удобрения, синтетические средства защиты растений и регуляторы роста);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sz="2000" b="1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000" b="1" dirty="0" smtClean="0"/>
              <a:t> запрет на использование гидропонного метода выращивания растений;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sz="2000" b="1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000" b="1" dirty="0" smtClean="0"/>
              <a:t>запрещено использование ГМО и ионизирующего излучения для обработки органической продукции;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sz="2000" b="1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000" b="1" dirty="0" smtClean="0"/>
              <a:t>применение для борьбы с вредителями и болезнями растений средств биологического происхождения, а так же осуществление мер по предупреждению потерь урожая от вредных организмов, которые основаны на защите энтомофагов, выборе видов и сортов растений, подборе севооборотов и методов возделывания, термических методах обработки органической продукции.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69550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Барьеры на внутреннем рынке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1124744"/>
            <a:ext cx="8363272" cy="4929411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300" b="1" dirty="0" smtClean="0"/>
              <a:t>1. Высокая </a:t>
            </a:r>
            <a:r>
              <a:rPr lang="ru-RU" sz="2300" b="1" dirty="0"/>
              <a:t>стоимость входа на рынок (300-800 тыс. руб. в год</a:t>
            </a:r>
            <a:r>
              <a:rPr lang="ru-RU" sz="2300" b="1" dirty="0" smtClean="0"/>
              <a:t>)</a:t>
            </a:r>
          </a:p>
          <a:p>
            <a:pPr marL="354013" indent="-354013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300" b="1" dirty="0" smtClean="0"/>
              <a:t>2. Переходный период для посевных площадей- не менее 2-х лет. Очистить поля от сорняков за такой период сложно, тем более ввести в севооборот «бросовые» земли, заросшие пыреем и древесно-кустарниковой растительностью. Доплата в этот период не предусмотрена.</a:t>
            </a:r>
          </a:p>
          <a:p>
            <a:pPr marL="354013" indent="-354013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300" b="1" dirty="0"/>
              <a:t>3</a:t>
            </a:r>
            <a:r>
              <a:rPr lang="ru-RU" sz="2300" b="1" dirty="0" smtClean="0"/>
              <a:t>. Отсутствие устойчивых районированных сортов, особенно к головневым болезням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300" b="1" dirty="0"/>
              <a:t>4</a:t>
            </a:r>
            <a:r>
              <a:rPr lang="ru-RU" sz="2300" b="1" dirty="0" smtClean="0"/>
              <a:t>. Слабые знания о технологиях органического земледелия.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300" b="1" dirty="0"/>
              <a:t>5</a:t>
            </a:r>
            <a:r>
              <a:rPr lang="ru-RU" sz="2300" b="1" dirty="0" smtClean="0"/>
              <a:t>. Отсутствие спроса из-за низких доходов населения.</a:t>
            </a:r>
          </a:p>
          <a:p>
            <a:pPr marL="263525" indent="-263525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300" b="1" dirty="0" smtClean="0"/>
              <a:t>6.</a:t>
            </a:r>
            <a:r>
              <a:rPr lang="ru-RU" sz="2300" b="1" dirty="0"/>
              <a:t> </a:t>
            </a:r>
            <a:r>
              <a:rPr lang="ru-RU" sz="2300" b="1" dirty="0" smtClean="0"/>
              <a:t>Отсутствие собственного бренда и торговой марки, как у фирм «</a:t>
            </a:r>
            <a:r>
              <a:rPr lang="ru-RU" sz="2300" b="1" dirty="0" err="1" smtClean="0"/>
              <a:t>Мираторг</a:t>
            </a:r>
            <a:r>
              <a:rPr lang="ru-RU" sz="2300" b="1" dirty="0" smtClean="0"/>
              <a:t>», «</a:t>
            </a:r>
            <a:r>
              <a:rPr lang="ru-RU" sz="2300" b="1" dirty="0" err="1" smtClean="0"/>
              <a:t>Вкуснотеево</a:t>
            </a:r>
            <a:r>
              <a:rPr lang="ru-RU" sz="2300" b="1" dirty="0" smtClean="0"/>
              <a:t>», «Слобода», «Сибирские органические продукты».</a:t>
            </a:r>
            <a:endParaRPr lang="ru-RU" sz="2300" b="1" dirty="0"/>
          </a:p>
        </p:txBody>
      </p:sp>
    </p:spTree>
    <p:extLst>
      <p:ext uri="{BB962C8B-B14F-4D97-AF65-F5344CB8AC3E}">
        <p14:creationId xmlns:p14="http://schemas.microsoft.com/office/powerpoint/2010/main" val="27840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478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Тема Office</vt:lpstr>
      <vt:lpstr>Презентация PowerPoint</vt:lpstr>
      <vt:lpstr>Динамика развития органического земледелия (2000-2017 гг.)</vt:lpstr>
      <vt:lpstr>Производство органической продукции по континентам</vt:lpstr>
      <vt:lpstr>Мировой рынок: розничная продажа органической продукции, %</vt:lpstr>
      <vt:lpstr>Законодательная база в России </vt:lpstr>
      <vt:lpstr>Правовые акты в сфере экологического сельского хозяйства на уровне ЕС</vt:lpstr>
      <vt:lpstr>Требования к производству органической продукции </vt:lpstr>
      <vt:lpstr>Барьеры на внутреннем рынке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Законодательная база в России</dc:title>
  <dc:creator>Столповская</dc:creator>
  <cp:lastModifiedBy>VNIIZR</cp:lastModifiedBy>
  <cp:revision>31</cp:revision>
  <cp:lastPrinted>2018-09-07T08:26:08Z</cp:lastPrinted>
  <dcterms:created xsi:type="dcterms:W3CDTF">2018-09-05T11:17:45Z</dcterms:created>
  <dcterms:modified xsi:type="dcterms:W3CDTF">2018-09-08T12:54:27Z</dcterms:modified>
</cp:coreProperties>
</file>