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61" r:id="rId4"/>
    <p:sldId id="262" r:id="rId5"/>
    <p:sldId id="258" r:id="rId6"/>
    <p:sldId id="259" r:id="rId7"/>
    <p:sldId id="260" r:id="rId8"/>
  </p:sldIdLst>
  <p:sldSz cx="9144000" cy="6858000" type="screen4x3"/>
  <p:notesSz cx="6791325" cy="99218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3300"/>
    <a:srgbClr val="33CC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59" autoAdjust="0"/>
    <p:restoredTop sz="86420" autoAdjust="0"/>
  </p:normalViewPr>
  <p:slideViewPr>
    <p:cSldViewPr>
      <p:cViewPr varScale="1">
        <p:scale>
          <a:sx n="64" d="100"/>
          <a:sy n="64" d="100"/>
        </p:scale>
        <p:origin x="-133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2908" cy="49609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6846" y="0"/>
            <a:ext cx="2942908" cy="49609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2B4374-5F2D-41E5-B435-1BF7434373CC}" type="datetimeFigureOut">
              <a:rPr lang="ru-RU" smtClean="0"/>
              <a:pPr/>
              <a:t>03.04.2018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25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133" y="4712891"/>
            <a:ext cx="5433060" cy="446484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4059"/>
            <a:ext cx="2942908" cy="4960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6846" y="9424059"/>
            <a:ext cx="2942908" cy="4960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B947A3-B652-4488-AA52-E3297C4E27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44105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947A3-B652-4488-AA52-E3297C4E27CD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242406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B2916A-542C-4BE1-9F71-56A77FEB558D}" type="slidenum">
              <a:rPr lang="ru-RU" smtClean="0">
                <a:solidFill>
                  <a:prstClr val="black"/>
                </a:solidFill>
              </a:rPr>
              <a:pPr/>
              <a:t>2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Верхний колонтитул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prstClr val="black"/>
                </a:solidFill>
              </a:rPr>
              <a:t>ВНИИБЗР</a:t>
            </a:r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53371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9.png"/><Relationship Id="rId3" Type="http://schemas.openxmlformats.org/officeDocument/2006/relationships/image" Target="../media/image2.png"/><Relationship Id="rId7" Type="http://schemas.microsoft.com/office/2007/relationships/hdphoto" Target="../media/hdphoto2.wdp"/><Relationship Id="rId12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7.png"/><Relationship Id="rId5" Type="http://schemas.microsoft.com/office/2007/relationships/hdphoto" Target="../media/hdphoto1.wdp"/><Relationship Id="rId10" Type="http://schemas.microsoft.com/office/2007/relationships/hdphoto" Target="../media/hdphoto3.wdp"/><Relationship Id="rId4" Type="http://schemas.openxmlformats.org/officeDocument/2006/relationships/image" Target="../media/image3.png"/><Relationship Id="rId9" Type="http://schemas.openxmlformats.org/officeDocument/2006/relationships/image" Target="../media/image6.png"/><Relationship Id="rId1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niibzr.ru/" TargetMode="External"/><Relationship Id="rId2" Type="http://schemas.openxmlformats.org/officeDocument/2006/relationships/hyperlink" Target="mailto:vniibzr-conference-2018@mail.ru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http://www.vniibzr.ru/ru/10-ya-mezhdunarodnaya-konferenciya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233477"/>
            <a:ext cx="9144000" cy="3195787"/>
          </a:xfrm>
        </p:spPr>
        <p:txBody>
          <a:bodyPr>
            <a:noAutofit/>
          </a:bodyPr>
          <a:lstStyle/>
          <a:p>
            <a:r>
              <a:rPr lang="ru-RU" sz="2600" b="1" dirty="0" smtClean="0">
                <a:cs typeface="Arial" panose="020B0604020202020204" pitchFamily="34" charset="0"/>
              </a:rPr>
              <a:t>10-ая </a:t>
            </a:r>
            <a:r>
              <a:rPr lang="de-DE" sz="2600" b="1" dirty="0" err="1" smtClean="0">
                <a:cs typeface="Arial" panose="020B0604020202020204" pitchFamily="34" charset="0"/>
              </a:rPr>
              <a:t>Международн</a:t>
            </a:r>
            <a:r>
              <a:rPr lang="ru-RU" sz="2600" b="1" dirty="0" err="1" smtClean="0">
                <a:cs typeface="Arial" panose="020B0604020202020204" pitchFamily="34" charset="0"/>
              </a:rPr>
              <a:t>ая</a:t>
            </a:r>
            <a:r>
              <a:rPr lang="de-DE" sz="2600" b="1" dirty="0" smtClean="0">
                <a:cs typeface="Arial" panose="020B0604020202020204" pitchFamily="34" charset="0"/>
              </a:rPr>
              <a:t> </a:t>
            </a:r>
            <a:r>
              <a:rPr lang="de-DE" sz="2600" b="1" dirty="0" err="1" smtClean="0">
                <a:cs typeface="Arial" panose="020B0604020202020204" pitchFamily="34" charset="0"/>
              </a:rPr>
              <a:t>научно-практическ</a:t>
            </a:r>
            <a:r>
              <a:rPr lang="ru-RU" sz="2600" b="1" dirty="0" err="1" smtClean="0">
                <a:cs typeface="Arial" panose="020B0604020202020204" pitchFamily="34" charset="0"/>
              </a:rPr>
              <a:t>ая</a:t>
            </a:r>
            <a:r>
              <a:rPr lang="de-DE" sz="2600" b="1" dirty="0" smtClean="0">
                <a:cs typeface="Arial" panose="020B0604020202020204" pitchFamily="34" charset="0"/>
              </a:rPr>
              <a:t> </a:t>
            </a:r>
            <a:r>
              <a:rPr lang="de-DE" sz="2600" b="1" dirty="0" err="1" smtClean="0">
                <a:cs typeface="Arial" panose="020B0604020202020204" pitchFamily="34" charset="0"/>
              </a:rPr>
              <a:t>конференци</a:t>
            </a:r>
            <a:r>
              <a:rPr lang="ru-RU" sz="2600" b="1" dirty="0" smtClean="0">
                <a:cs typeface="Arial" panose="020B0604020202020204" pitchFamily="34" charset="0"/>
              </a:rPr>
              <a:t>я</a:t>
            </a:r>
            <a:br>
              <a:rPr lang="ru-RU" sz="2600" b="1" dirty="0" smtClean="0">
                <a:cs typeface="Arial" panose="020B0604020202020204" pitchFamily="34" charset="0"/>
              </a:rPr>
            </a:br>
            <a:r>
              <a:rPr lang="ru-RU" sz="2600" b="1" dirty="0">
                <a:cs typeface="Arial" panose="020B0604020202020204" pitchFamily="34" charset="0"/>
              </a:rPr>
              <a:t/>
            </a:r>
            <a:br>
              <a:rPr lang="ru-RU" sz="2600" b="1" dirty="0">
                <a:cs typeface="Arial" panose="020B0604020202020204" pitchFamily="34" charset="0"/>
              </a:rPr>
            </a:br>
            <a:r>
              <a:rPr lang="ru-RU" sz="2600" dirty="0" smtClean="0">
                <a:cs typeface="Arial" panose="020B0604020202020204" pitchFamily="34" charset="0"/>
              </a:rPr>
              <a:t>«</a:t>
            </a:r>
            <a:r>
              <a:rPr lang="de-DE" sz="2600" b="1" dirty="0" smtClean="0">
                <a:cs typeface="Arial" panose="020B0604020202020204" pitchFamily="34" charset="0"/>
              </a:rPr>
              <a:t>Б</a:t>
            </a:r>
            <a:r>
              <a:rPr lang="ru-RU" sz="2600" b="1" dirty="0" err="1" smtClean="0">
                <a:cs typeface="Arial" panose="020B0604020202020204" pitchFamily="34" charset="0"/>
              </a:rPr>
              <a:t>иологическая</a:t>
            </a:r>
            <a:r>
              <a:rPr lang="de-DE" sz="2600" b="1" dirty="0" smtClean="0">
                <a:cs typeface="Arial" panose="020B0604020202020204" pitchFamily="34" charset="0"/>
              </a:rPr>
              <a:t> </a:t>
            </a:r>
            <a:r>
              <a:rPr lang="ru-RU" sz="2600" b="1" dirty="0" smtClean="0">
                <a:cs typeface="Arial" panose="020B0604020202020204" pitchFamily="34" charset="0"/>
              </a:rPr>
              <a:t>защита растений</a:t>
            </a:r>
            <a:r>
              <a:rPr lang="de-DE" sz="2600" b="1" dirty="0" smtClean="0">
                <a:cs typeface="Arial" panose="020B0604020202020204" pitchFamily="34" charset="0"/>
              </a:rPr>
              <a:t> – </a:t>
            </a:r>
            <a:r>
              <a:rPr lang="ru-RU" sz="2600" dirty="0" smtClean="0">
                <a:cs typeface="Arial" panose="020B0604020202020204" pitchFamily="34" charset="0"/>
              </a:rPr>
              <a:t/>
            </a:r>
            <a:br>
              <a:rPr lang="ru-RU" sz="2600" dirty="0" smtClean="0">
                <a:cs typeface="Arial" panose="020B0604020202020204" pitchFamily="34" charset="0"/>
              </a:rPr>
            </a:br>
            <a:r>
              <a:rPr lang="ru-RU" sz="2600" b="1" dirty="0" smtClean="0">
                <a:cs typeface="Arial" panose="020B0604020202020204" pitchFamily="34" charset="0"/>
              </a:rPr>
              <a:t>основа стабилизации </a:t>
            </a:r>
            <a:r>
              <a:rPr lang="ru-RU" sz="2600" b="1" dirty="0" err="1" smtClean="0">
                <a:cs typeface="Arial" panose="020B0604020202020204" pitchFamily="34" charset="0"/>
              </a:rPr>
              <a:t>агроэкосистем</a:t>
            </a:r>
            <a:r>
              <a:rPr lang="ru-RU" sz="2600" b="1" dirty="0" smtClean="0">
                <a:cs typeface="Arial" panose="020B0604020202020204" pitchFamily="34" charset="0"/>
              </a:rPr>
              <a:t>.</a:t>
            </a:r>
            <a:br>
              <a:rPr lang="ru-RU" sz="2600" b="1" dirty="0" smtClean="0">
                <a:cs typeface="Arial" panose="020B0604020202020204" pitchFamily="34" charset="0"/>
              </a:rPr>
            </a:br>
            <a:r>
              <a:rPr lang="ru-RU" sz="2600" b="1" dirty="0" smtClean="0">
                <a:cs typeface="Arial" panose="020B0604020202020204" pitchFamily="34" charset="0"/>
              </a:rPr>
              <a:t> Становление и перспективы развития </a:t>
            </a:r>
            <a:br>
              <a:rPr lang="ru-RU" sz="2600" b="1" dirty="0" smtClean="0">
                <a:cs typeface="Arial" panose="020B0604020202020204" pitchFamily="34" charset="0"/>
              </a:rPr>
            </a:br>
            <a:r>
              <a:rPr lang="ru-RU" sz="2600" b="1" dirty="0" smtClean="0">
                <a:cs typeface="Arial" panose="020B0604020202020204" pitchFamily="34" charset="0"/>
              </a:rPr>
              <a:t>органического земледелия</a:t>
            </a:r>
            <a:br>
              <a:rPr lang="ru-RU" sz="2600" b="1" dirty="0" smtClean="0">
                <a:cs typeface="Arial" panose="020B0604020202020204" pitchFamily="34" charset="0"/>
              </a:rPr>
            </a:br>
            <a:r>
              <a:rPr lang="ru-RU" sz="2600" b="1" dirty="0" smtClean="0">
                <a:cs typeface="Arial" panose="020B0604020202020204" pitchFamily="34" charset="0"/>
              </a:rPr>
              <a:t> в Российской Федерации»</a:t>
            </a:r>
            <a:endParaRPr lang="ru-RU" sz="2600" dirty="0"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85918" y="5524362"/>
            <a:ext cx="5752728" cy="1047910"/>
          </a:xfrm>
        </p:spPr>
        <p:txBody>
          <a:bodyPr>
            <a:noAutofit/>
          </a:bodyPr>
          <a:lstStyle/>
          <a:p>
            <a:r>
              <a:rPr lang="ru-RU" sz="2600" b="1" dirty="0" smtClean="0">
                <a:solidFill>
                  <a:schemeClr val="tx1"/>
                </a:solidFill>
              </a:rPr>
              <a:t>11-14 сентября 2018г.</a:t>
            </a:r>
          </a:p>
          <a:p>
            <a:pPr>
              <a:spcBef>
                <a:spcPts val="0"/>
              </a:spcBef>
            </a:pPr>
            <a:r>
              <a:rPr lang="ru-RU" sz="2600" b="1" dirty="0" smtClean="0">
                <a:solidFill>
                  <a:schemeClr val="tx1"/>
                </a:solidFill>
              </a:rPr>
              <a:t> г. Краснодар</a:t>
            </a:r>
            <a:endParaRPr lang="ru-RU" sz="2600" b="1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0" y="0"/>
            <a:ext cx="9144000" cy="826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3000"/>
              </a:lnSpc>
            </a:pPr>
            <a:r>
              <a:rPr lang="ru-RU" b="1" dirty="0" smtClean="0">
                <a:ln w="9525">
                  <a:noFill/>
                  <a:prstDash val="solid"/>
                </a:ln>
                <a:solidFill>
                  <a:prstClr val="black"/>
                </a:solidFill>
                <a:cs typeface="Arial" panose="020B0604020202020204" pitchFamily="34" charset="0"/>
              </a:rPr>
              <a:t>ФГБНУ «Всероссийский научно-исследовательский институт</a:t>
            </a:r>
          </a:p>
          <a:p>
            <a:pPr algn="ctr">
              <a:lnSpc>
                <a:spcPts val="3000"/>
              </a:lnSpc>
            </a:pPr>
            <a:r>
              <a:rPr lang="ru-RU" b="1" dirty="0" smtClean="0">
                <a:ln w="9525">
                  <a:noFill/>
                  <a:prstDash val="solid"/>
                </a:ln>
                <a:solidFill>
                  <a:prstClr val="black"/>
                </a:solidFill>
                <a:cs typeface="Arial" panose="020B0604020202020204" pitchFamily="34" charset="0"/>
              </a:rPr>
              <a:t> биологической  защиты растений»</a:t>
            </a:r>
            <a:endParaRPr lang="ru-RU" b="1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pic>
        <p:nvPicPr>
          <p:cNvPr id="11" name="Рисунок 10" descr="лого_нии_защиты_растений-0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14744" y="857232"/>
            <a:ext cx="1571636" cy="157163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723808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52700" y="428604"/>
            <a:ext cx="4462440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pPr algn="ctr"/>
            <a:r>
              <a:rPr lang="ru-RU" sz="4000" dirty="0">
                <a:ln w="12700">
                  <a:noFill/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anose="020B0604020202020204" pitchFamily="34" charset="0"/>
              </a:rPr>
              <a:t>О</a:t>
            </a:r>
            <a:r>
              <a:rPr lang="ru-RU" sz="4000" dirty="0" smtClean="0">
                <a:ln w="12700">
                  <a:noFill/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anose="020B0604020202020204" pitchFamily="34" charset="0"/>
              </a:rPr>
              <a:t>рганизаторы</a:t>
            </a:r>
            <a:endParaRPr lang="ru-RU" sz="4000" dirty="0">
              <a:ln w="12700">
                <a:noFill/>
                <a:prstDash val="solid"/>
              </a:ln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0562" y="3927970"/>
            <a:ext cx="4357718" cy="1358418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1824945" y="3923418"/>
            <a:ext cx="2532741" cy="107721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Министерство образования,  науки и молодежной политики </a:t>
            </a:r>
            <a:r>
              <a:rPr lang="ru-RU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Краснодарского </a:t>
            </a:r>
            <a:r>
              <a:rPr lang="ru-RU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края</a:t>
            </a:r>
            <a:endParaRPr lang="ru-RU" sz="1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" name="Рисунок 19"/>
          <p:cNvPicPr>
            <a:picLocks noChangeAspect="1"/>
          </p:cNvPicPr>
          <p:nvPr/>
        </p:nvPicPr>
        <p:blipFill>
          <a:blip r:embed="rId4" cstate="print">
            <a:biLevel thresh="75000"/>
            <a:extLst>
              <a:ext uri="{BEBA8EAE-BF5A-486C-A8C5-ECC9F3942E4B}">
                <a14:imgProps xmlns=""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20" y="1571612"/>
            <a:ext cx="3802224" cy="1000132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6" cstate="print">
            <a:extLst>
              <a:ext uri="{BEBA8EAE-BF5A-486C-A8C5-ECC9F3942E4B}">
                <a14:imgProps xmlns="" xmlns:a14="http://schemas.microsoft.com/office/drawing/2010/main">
                  <a14:imgLayer r:embed="rId7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930" y="3643314"/>
            <a:ext cx="1535426" cy="15121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286380" y="3071810"/>
            <a:ext cx="3818521" cy="64633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b="1" dirty="0"/>
              <a:t>Министерство </a:t>
            </a:r>
            <a:r>
              <a:rPr lang="ru-RU" sz="1600" b="1" dirty="0" smtClean="0"/>
              <a:t>сельского</a:t>
            </a:r>
            <a:r>
              <a:rPr lang="ru-RU" b="1" dirty="0" smtClean="0"/>
              <a:t> </a:t>
            </a:r>
          </a:p>
          <a:p>
            <a:r>
              <a:rPr lang="ru-RU" b="1" dirty="0" smtClean="0"/>
              <a:t>хозяйства Российской Федерации  </a:t>
            </a:r>
            <a:endParaRPr lang="ru-RU" b="1" dirty="0"/>
          </a:p>
        </p:txBody>
      </p:sp>
      <p:pic>
        <p:nvPicPr>
          <p:cNvPr id="23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275526" y="2842233"/>
            <a:ext cx="1082292" cy="1015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3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BEBA8EAE-BF5A-486C-A8C5-ECC9F3942E4B}">
                <a14:imgProps xmlns="" xmlns:a14="http://schemas.microsoft.com/office/drawing/2010/main">
                  <a14:imgLayer r:embed="rId10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714876" y="1615813"/>
            <a:ext cx="3656468" cy="1059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4"/>
          <p:cNvPicPr>
            <a:picLocks noChangeAspect="1" noChangeArrowheads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011755" y="5420714"/>
            <a:ext cx="3775087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5"/>
          <p:cNvPicPr>
            <a:picLocks noChangeAspect="1" noChangeArrowheads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85720" y="2571744"/>
            <a:ext cx="3748701" cy="1000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6"/>
          <p:cNvPicPr>
            <a:picLocks noChangeAspect="1" noChangeArrowheads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57158" y="5156622"/>
            <a:ext cx="4381306" cy="134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Рисунок 14" descr="лого_нии_защиты_растений-01.pn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7358082" y="71414"/>
            <a:ext cx="1571636" cy="157163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966996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68412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l"/>
            <a:r>
              <a:rPr lang="ru-RU" dirty="0"/>
              <a:t>К участию в конференции </a:t>
            </a:r>
            <a:r>
              <a:rPr lang="ru-RU" dirty="0" smtClean="0"/>
              <a:t>приглашаются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314580"/>
            <a:ext cx="8229600" cy="3686188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r>
              <a:rPr lang="ru-RU" sz="2800" dirty="0" smtClean="0"/>
              <a:t>представители </a:t>
            </a:r>
            <a:r>
              <a:rPr lang="ru-RU" sz="2800" dirty="0"/>
              <a:t>российских и зарубежных научно-исследовательских </a:t>
            </a:r>
            <a:r>
              <a:rPr lang="ru-RU" sz="2800" dirty="0" smtClean="0"/>
              <a:t>учреждений; </a:t>
            </a:r>
            <a:r>
              <a:rPr lang="ru-RU" sz="2800" dirty="0"/>
              <a:t>учреждений высшего профессионального </a:t>
            </a:r>
            <a:r>
              <a:rPr lang="ru-RU" sz="2800" dirty="0" smtClean="0"/>
              <a:t>образования; </a:t>
            </a:r>
            <a:r>
              <a:rPr lang="ru-RU" sz="2800" dirty="0"/>
              <a:t>сельскохозяйственных предприятий и организаций, осуществляющих научно-исследовательскую и практическую деятельность в области защиты растений, биотехнологии, </a:t>
            </a:r>
            <a:r>
              <a:rPr lang="ru-RU" sz="2800" dirty="0" err="1"/>
              <a:t>экотоксикологии</a:t>
            </a:r>
            <a:r>
              <a:rPr lang="ru-RU" sz="2800" dirty="0"/>
              <a:t>, органической </a:t>
            </a:r>
            <a:r>
              <a:rPr lang="ru-RU" sz="2800" dirty="0" smtClean="0"/>
              <a:t>химии; производители СЗР</a:t>
            </a:r>
          </a:p>
        </p:txBody>
      </p:sp>
      <p:pic>
        <p:nvPicPr>
          <p:cNvPr id="5" name="Рисунок 4" descr="лого_нии_защиты_растений-0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58082" y="71414"/>
            <a:ext cx="1571636" cy="157163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001730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68412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l"/>
            <a:r>
              <a:rPr lang="ru-RU" sz="4000" dirty="0" smtClean="0"/>
              <a:t>Задача конференции</a:t>
            </a:r>
            <a:br>
              <a:rPr lang="ru-RU" sz="4000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5952"/>
            <a:ext cx="8229600" cy="2686056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рассмотрение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последних отечественных и мировых достижений в области производства и </a:t>
            </a:r>
            <a:r>
              <a:rPr lang="ru-RU" sz="2800" dirty="0">
                <a:cs typeface="Arial" panose="020B0604020202020204" pitchFamily="34" charset="0"/>
              </a:rPr>
              <a:t>применения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биологических средств защиты растений для технологий органического сельского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хозяйства 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  <a:p>
            <a:pPr>
              <a:buNone/>
            </a:pPr>
            <a:endParaRPr lang="ru-RU" dirty="0"/>
          </a:p>
        </p:txBody>
      </p:sp>
      <p:pic>
        <p:nvPicPr>
          <p:cNvPr id="5" name="Рисунок 4" descr="лого_нии_защиты_растений-0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58082" y="71414"/>
            <a:ext cx="1571636" cy="157163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175290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85736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ru-RU" sz="4000" dirty="0">
                <a:cs typeface="Arial" panose="020B0604020202020204" pitchFamily="34" charset="0"/>
              </a:rPr>
              <a:t>Основные тематические направления </a:t>
            </a:r>
            <a:r>
              <a:rPr lang="ru-RU" sz="4000" dirty="0" smtClean="0">
                <a:cs typeface="Arial" panose="020B0604020202020204" pitchFamily="34" charset="0"/>
              </a:rPr>
              <a:t>конференции</a:t>
            </a:r>
            <a:endParaRPr lang="ru-RU" sz="4000" dirty="0">
              <a:cs typeface="Arial" panose="020B0604020202020204" pitchFamily="34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79512" y="1624810"/>
            <a:ext cx="8784976" cy="4947462"/>
          </a:xfrm>
        </p:spPr>
        <p:txBody>
          <a:bodyPr>
            <a:noAutofit/>
          </a:bodyPr>
          <a:lstStyle/>
          <a:p>
            <a:pPr lvl="0">
              <a:buFont typeface="Wingdings" panose="05000000000000000000" pitchFamily="2" charset="2"/>
              <a:buChar char="ü"/>
            </a:pPr>
            <a:r>
              <a:rPr lang="ru-RU" sz="1800" dirty="0" smtClean="0">
                <a:cs typeface="Arial" panose="020B0604020202020204" pitchFamily="34" charset="0"/>
              </a:rPr>
              <a:t>Разработка </a:t>
            </a:r>
            <a:r>
              <a:rPr lang="ru-RU" sz="1800" dirty="0">
                <a:cs typeface="Arial" panose="020B0604020202020204" pitchFamily="34" charset="0"/>
              </a:rPr>
              <a:t>новейших технологий фитосанитарного мониторинга с использованием дистанционных измерений с помощью БПЛА и молекулярно-генетических </a:t>
            </a:r>
            <a:r>
              <a:rPr lang="ru-RU" sz="1800" dirty="0" smtClean="0">
                <a:cs typeface="Arial" panose="020B0604020202020204" pitchFamily="34" charset="0"/>
              </a:rPr>
              <a:t>методов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ru-RU" sz="1800" dirty="0" smtClean="0">
                <a:cs typeface="Arial" panose="020B0604020202020204" pitchFamily="34" charset="0"/>
              </a:rPr>
              <a:t>Биоразнообразие </a:t>
            </a:r>
            <a:r>
              <a:rPr lang="ru-RU" sz="1800" dirty="0">
                <a:cs typeface="Arial" panose="020B0604020202020204" pitchFamily="34" charset="0"/>
              </a:rPr>
              <a:t>экосистем – основа развития производства биологических средств защиты растений и естественной биоценотической </a:t>
            </a:r>
            <a:r>
              <a:rPr lang="ru-RU" sz="1800" dirty="0" smtClean="0">
                <a:cs typeface="Arial" panose="020B0604020202020204" pitchFamily="34" charset="0"/>
              </a:rPr>
              <a:t>регуляции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ru-RU" sz="1800" dirty="0" smtClean="0">
                <a:cs typeface="Arial" panose="020B0604020202020204" pitchFamily="34" charset="0"/>
              </a:rPr>
              <a:t>Разработка </a:t>
            </a:r>
            <a:r>
              <a:rPr lang="ru-RU" sz="1800" dirty="0">
                <a:cs typeface="Arial" panose="020B0604020202020204" pitchFamily="34" charset="0"/>
              </a:rPr>
              <a:t>ассортимента биологических средств защиты растений на основе полезных организмов и веществ природного происхождения для органического сельского </a:t>
            </a:r>
            <a:r>
              <a:rPr lang="ru-RU" sz="1800" dirty="0" smtClean="0">
                <a:cs typeface="Arial" panose="020B0604020202020204" pitchFamily="34" charset="0"/>
              </a:rPr>
              <a:t>хозяйства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ru-RU" sz="1800" dirty="0" smtClean="0">
                <a:cs typeface="Arial" panose="020B0604020202020204" pitchFamily="34" charset="0"/>
              </a:rPr>
              <a:t>Подбор  </a:t>
            </a:r>
            <a:r>
              <a:rPr lang="ru-RU" sz="1800" dirty="0">
                <a:cs typeface="Arial" panose="020B0604020202020204" pitchFamily="34" charset="0"/>
              </a:rPr>
              <a:t>устойчивых к вредным организмам сортов сельскохозяйственных культур для применения в технологиях органического сельского </a:t>
            </a:r>
            <a:r>
              <a:rPr lang="ru-RU" sz="1800" dirty="0" smtClean="0">
                <a:cs typeface="Arial" panose="020B0604020202020204" pitchFamily="34" charset="0"/>
              </a:rPr>
              <a:t>хозяйства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ru-RU" sz="1800" dirty="0" smtClean="0">
                <a:cs typeface="Arial" panose="020B0604020202020204" pitchFamily="34" charset="0"/>
              </a:rPr>
              <a:t>Разработка </a:t>
            </a:r>
            <a:r>
              <a:rPr lang="ru-RU" sz="1800" dirty="0">
                <a:cs typeface="Arial" panose="020B0604020202020204" pitchFamily="34" charset="0"/>
              </a:rPr>
              <a:t>комплексных систем биологической защиты сельскохозяйственных культур для технологий органического сельского </a:t>
            </a:r>
            <a:r>
              <a:rPr lang="ru-RU" sz="1800" dirty="0" smtClean="0">
                <a:cs typeface="Arial" panose="020B0604020202020204" pitchFamily="34" charset="0"/>
              </a:rPr>
              <a:t>хозяйства</a:t>
            </a:r>
            <a:endParaRPr lang="ru-RU" sz="1800" dirty="0">
              <a:cs typeface="Arial" panose="020B0604020202020204" pitchFamily="34" charset="0"/>
            </a:endParaRPr>
          </a:p>
          <a:p>
            <a:pPr lvl="0">
              <a:buFont typeface="Wingdings" panose="05000000000000000000" pitchFamily="2" charset="2"/>
              <a:buChar char="ü"/>
            </a:pPr>
            <a:r>
              <a:rPr lang="ru-RU" sz="1800" dirty="0">
                <a:cs typeface="Arial" panose="020B0604020202020204" pitchFamily="34" charset="0"/>
              </a:rPr>
              <a:t>Экологические и экономические составляющие органического сельского хозяйства. Прогрессирующее восстановление плодородия почв, биоразнообразия полезной </a:t>
            </a:r>
            <a:r>
              <a:rPr lang="ru-RU" sz="1800" dirty="0" err="1">
                <a:cs typeface="Arial" panose="020B0604020202020204" pitchFamily="34" charset="0"/>
              </a:rPr>
              <a:t>биоты</a:t>
            </a:r>
            <a:r>
              <a:rPr lang="ru-RU" sz="1800" dirty="0">
                <a:cs typeface="Arial" panose="020B0604020202020204" pitchFamily="34" charset="0"/>
              </a:rPr>
              <a:t> и естественной биоценотической </a:t>
            </a:r>
            <a:r>
              <a:rPr lang="ru-RU" sz="1800" dirty="0" smtClean="0">
                <a:cs typeface="Arial" panose="020B0604020202020204" pitchFamily="34" charset="0"/>
              </a:rPr>
              <a:t>регуляции</a:t>
            </a:r>
            <a:endParaRPr lang="ru-RU" sz="1800" dirty="0">
              <a:cs typeface="Arial" panose="020B0604020202020204" pitchFamily="34" charset="0"/>
            </a:endParaRPr>
          </a:p>
          <a:p>
            <a:pPr lvl="0">
              <a:buFont typeface="Wingdings" panose="05000000000000000000" pitchFamily="2" charset="2"/>
              <a:buChar char="ü"/>
            </a:pPr>
            <a:r>
              <a:rPr lang="ru-RU" sz="1800" dirty="0">
                <a:cs typeface="Arial" panose="020B0604020202020204" pitchFamily="34" charset="0"/>
              </a:rPr>
              <a:t>Сертификация органических с.-х. предприятий и продукции. Примеры успешного ведения и развития органического земледелия в </a:t>
            </a:r>
            <a:r>
              <a:rPr lang="ru-RU" sz="1800" dirty="0" smtClean="0">
                <a:cs typeface="Arial" panose="020B0604020202020204" pitchFamily="34" charset="0"/>
              </a:rPr>
              <a:t>России</a:t>
            </a:r>
            <a:endParaRPr lang="ru-RU" sz="1800" dirty="0">
              <a:cs typeface="Arial" panose="020B0604020202020204" pitchFamily="34" charset="0"/>
            </a:endParaRPr>
          </a:p>
        </p:txBody>
      </p:sp>
      <p:pic>
        <p:nvPicPr>
          <p:cNvPr id="6" name="Рисунок 5" descr="лого_нии_защиты_растений-0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58082" y="71414"/>
            <a:ext cx="1571636" cy="157163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62178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8208912" cy="1143000"/>
          </a:xfrm>
        </p:spPr>
        <p:txBody>
          <a:bodyPr>
            <a:noAutofit/>
          </a:bodyPr>
          <a:lstStyle/>
          <a:p>
            <a:pPr algn="l"/>
            <a:r>
              <a:rPr lang="ru-RU" sz="4000" dirty="0" smtClean="0">
                <a:cs typeface="Arial" panose="020B0604020202020204" pitchFamily="34" charset="0"/>
              </a:rPr>
              <a:t>В рамках конференции будут организованы</a:t>
            </a:r>
            <a:endParaRPr lang="ru-RU" sz="4000" dirty="0"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43076"/>
            <a:ext cx="8229600" cy="2043114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cs typeface="Arial" panose="020B0604020202020204" pitchFamily="34" charset="0"/>
              </a:rPr>
              <a:t>выставка-презентация</a:t>
            </a:r>
            <a:r>
              <a:rPr lang="ru-RU" sz="2800" dirty="0" smtClean="0">
                <a:cs typeface="Arial" panose="020B0604020202020204" pitchFamily="34" charset="0"/>
              </a:rPr>
              <a:t> </a:t>
            </a:r>
            <a:r>
              <a:rPr lang="ru-RU" sz="2800" dirty="0">
                <a:cs typeface="Arial" panose="020B0604020202020204" pitchFamily="34" charset="0"/>
              </a:rPr>
              <a:t>новых биологических и </a:t>
            </a:r>
            <a:r>
              <a:rPr lang="ru-RU" sz="2800" dirty="0" err="1">
                <a:cs typeface="Arial" panose="020B0604020202020204" pitchFamily="34" charset="0"/>
              </a:rPr>
              <a:t>биорациональных</a:t>
            </a:r>
            <a:r>
              <a:rPr lang="ru-RU" sz="2800" dirty="0">
                <a:cs typeface="Arial" panose="020B0604020202020204" pitchFamily="34" charset="0"/>
              </a:rPr>
              <a:t> </a:t>
            </a:r>
            <a:r>
              <a:rPr lang="ru-RU" sz="2800" dirty="0" smtClean="0">
                <a:cs typeface="Arial" panose="020B0604020202020204" pitchFamily="34" charset="0"/>
              </a:rPr>
              <a:t>средств </a:t>
            </a:r>
            <a:r>
              <a:rPr lang="ru-RU" sz="2800" dirty="0">
                <a:cs typeface="Arial" panose="020B0604020202020204" pitchFamily="34" charset="0"/>
              </a:rPr>
              <a:t>защиты </a:t>
            </a:r>
            <a:r>
              <a:rPr lang="ru-RU" sz="2800" dirty="0" smtClean="0">
                <a:cs typeface="Arial" panose="020B0604020202020204" pitchFamily="34" charset="0"/>
              </a:rPr>
              <a:t>растений и технологий их применения</a:t>
            </a:r>
          </a:p>
          <a:p>
            <a:r>
              <a:rPr lang="ru-RU" sz="2800" b="1" dirty="0" smtClean="0">
                <a:cs typeface="Arial" panose="020B0604020202020204" pitchFamily="34" charset="0"/>
              </a:rPr>
              <a:t>школа молодых ученых </a:t>
            </a:r>
            <a:endParaRPr lang="ru-RU" sz="2800" b="1" dirty="0">
              <a:cs typeface="Arial" panose="020B0604020202020204" pitchFamily="34" charset="0"/>
            </a:endParaRPr>
          </a:p>
        </p:txBody>
      </p:sp>
      <p:pic>
        <p:nvPicPr>
          <p:cNvPr id="2050" name="Picture 2" descr="D:\документы Кремнева\фото\фото 2014\Фото Конференции 2014\DSC_637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12" y="4143380"/>
            <a:ext cx="2588401" cy="171451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D:\документы Кремнева\фото\фото 2014\Фото Конференции 2014\DSC_6398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143240" y="4143380"/>
            <a:ext cx="2973432" cy="175307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20" y="4143380"/>
            <a:ext cx="2643206" cy="1750695"/>
          </a:xfrm>
          <a:prstGeom prst="rect">
            <a:avLst/>
          </a:prstGeom>
        </p:spPr>
      </p:pic>
      <p:pic>
        <p:nvPicPr>
          <p:cNvPr id="8" name="Рисунок 7" descr="лого_нии_защиты_растений-01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358082" y="71414"/>
            <a:ext cx="1571636" cy="157163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270770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Наш адрес: 350039, Краснодар-39, ВНИИБЗР, Тел.: (861) 228-17-75; </a:t>
            </a:r>
            <a:r>
              <a:rPr lang="ru-RU" dirty="0" smtClean="0"/>
              <a:t>228-17-76</a:t>
            </a:r>
          </a:p>
          <a:p>
            <a:r>
              <a:rPr lang="ru-RU" dirty="0" smtClean="0"/>
              <a:t>факс </a:t>
            </a:r>
            <a:r>
              <a:rPr lang="ru-RU" dirty="0"/>
              <a:t>(861) 228-17-76.       </a:t>
            </a:r>
          </a:p>
          <a:p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Оргкомитет:</a:t>
            </a:r>
          </a:p>
          <a:p>
            <a:pPr marL="0" indent="0">
              <a:buNone/>
            </a:pPr>
            <a:r>
              <a:rPr lang="en-US" dirty="0" smtClean="0"/>
              <a:t>e-mail</a:t>
            </a:r>
            <a:r>
              <a:rPr lang="en-US" dirty="0"/>
              <a:t>: </a:t>
            </a:r>
            <a:r>
              <a:rPr lang="en-US" u="sng" dirty="0" smtClean="0">
                <a:hlinkClick r:id="rId2"/>
              </a:rPr>
              <a:t>vniibzr-conference-2018@mail.ru</a:t>
            </a:r>
            <a:endParaRPr lang="ru-RU" u="sng" dirty="0" smtClean="0"/>
          </a:p>
          <a:p>
            <a:pPr marL="0" indent="0">
              <a:buNone/>
            </a:pPr>
            <a:r>
              <a:rPr lang="en-US" dirty="0" smtClean="0">
                <a:hlinkClick r:id="rId3"/>
              </a:rPr>
              <a:t>www</a:t>
            </a:r>
            <a:r>
              <a:rPr lang="ru-RU" dirty="0">
                <a:hlinkClick r:id="rId3"/>
              </a:rPr>
              <a:t>.</a:t>
            </a:r>
            <a:r>
              <a:rPr lang="en-US" dirty="0" err="1">
                <a:hlinkClick r:id="rId3"/>
              </a:rPr>
              <a:t>vniibzr</a:t>
            </a:r>
            <a:r>
              <a:rPr lang="ru-RU" dirty="0">
                <a:hlinkClick r:id="rId3"/>
              </a:rPr>
              <a:t>.</a:t>
            </a:r>
            <a:r>
              <a:rPr lang="en-US" dirty="0" err="1" smtClean="0">
                <a:hlinkClick r:id="rId3"/>
              </a:rPr>
              <a:t>ru</a:t>
            </a:r>
            <a:endParaRPr lang="ru-RU" dirty="0" smtClean="0"/>
          </a:p>
          <a:p>
            <a:pPr marL="0" indent="0">
              <a:buNone/>
            </a:pPr>
            <a:r>
              <a:rPr lang="en-US" sz="2800" dirty="0" smtClean="0">
                <a:hlinkClick r:id="rId4"/>
              </a:rPr>
              <a:t>http://www.vniibzr.ru/ru/10-ya-mezhdunarodnaya-konferenciya/</a:t>
            </a:r>
            <a:endParaRPr lang="ru-RU" sz="2800" dirty="0" smtClean="0"/>
          </a:p>
          <a:p>
            <a:pPr marL="0" indent="0">
              <a:buNone/>
            </a:pPr>
            <a:endParaRPr lang="ru-RU" sz="3000" dirty="0" smtClean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88941" y="500042"/>
            <a:ext cx="6331862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600" b="1" dirty="0">
                <a:latin typeface="+mj-lt"/>
                <a:cs typeface="Arial" panose="020B0604020202020204" pitchFamily="34" charset="0"/>
              </a:rPr>
              <a:t>Срок </a:t>
            </a:r>
            <a:r>
              <a:rPr lang="ru-RU" sz="2600" b="1" dirty="0" smtClean="0">
                <a:latin typeface="+mj-lt"/>
                <a:cs typeface="Arial" panose="020B0604020202020204" pitchFamily="34" charset="0"/>
              </a:rPr>
              <a:t>регистрации и </a:t>
            </a:r>
            <a:r>
              <a:rPr lang="ru-RU" sz="2600" b="1" smtClean="0">
                <a:latin typeface="+mj-lt"/>
                <a:cs typeface="Arial" panose="020B0604020202020204" pitchFamily="34" charset="0"/>
              </a:rPr>
              <a:t>подачи материалов -  </a:t>
            </a:r>
            <a:endParaRPr lang="ru-RU" sz="2600" b="1" dirty="0" smtClean="0">
              <a:latin typeface="+mj-lt"/>
              <a:cs typeface="Arial" panose="020B0604020202020204" pitchFamily="34" charset="0"/>
            </a:endParaRPr>
          </a:p>
          <a:p>
            <a:r>
              <a:rPr lang="ru-RU" sz="2600" b="1" dirty="0" smtClean="0">
                <a:latin typeface="+mj-lt"/>
                <a:cs typeface="Arial" panose="020B0604020202020204" pitchFamily="34" charset="0"/>
              </a:rPr>
              <a:t>до </a:t>
            </a:r>
            <a:r>
              <a:rPr lang="ru-RU" sz="2600" b="1" dirty="0">
                <a:latin typeface="+mj-lt"/>
                <a:cs typeface="Arial" panose="020B0604020202020204" pitchFamily="34" charset="0"/>
              </a:rPr>
              <a:t>5 июня 2018 г. </a:t>
            </a:r>
          </a:p>
        </p:txBody>
      </p:sp>
      <p:pic>
        <p:nvPicPr>
          <p:cNvPr id="6" name="Рисунок 5" descr="лого_нии_защиты_растений-01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358082" y="71414"/>
            <a:ext cx="1571636" cy="157163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642855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</TotalTime>
  <Words>292</Words>
  <Application>Microsoft Office PowerPoint</Application>
  <PresentationFormat>Экран (4:3)</PresentationFormat>
  <Paragraphs>35</Paragraphs>
  <Slides>7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10-ая Международная научно-практическая конференция  «Биологическая защита растений –  основа стабилизации агроэкосистем.  Становление и перспективы развития  органического земледелия  в Российской Федерации»</vt:lpstr>
      <vt:lpstr>Слайд 2</vt:lpstr>
      <vt:lpstr>К участию в конференции приглашаются</vt:lpstr>
      <vt:lpstr>Задача конференции </vt:lpstr>
      <vt:lpstr>Основные тематические направления конференции</vt:lpstr>
      <vt:lpstr>В рамках конференции будут организованы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10-ая Международная научно-практическая конференция  «Биологическая защита растений –  основа стабилизации агроэкосистем»  Становление и перспективы развития органического земледелия  в Российской федерации</dc:title>
  <dc:creator>OK</dc:creator>
  <cp:lastModifiedBy>AM</cp:lastModifiedBy>
  <cp:revision>47</cp:revision>
  <cp:lastPrinted>2018-03-06T14:54:03Z</cp:lastPrinted>
  <dcterms:created xsi:type="dcterms:W3CDTF">2018-02-28T12:05:50Z</dcterms:created>
  <dcterms:modified xsi:type="dcterms:W3CDTF">2018-04-03T11:53:00Z</dcterms:modified>
</cp:coreProperties>
</file>