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00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B4374-5F2D-41E5-B435-1BF7434373CC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947A3-B652-4488-AA52-E3297C4E2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410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47A3-B652-4488-AA52-E3297C4E27C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424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2916A-542C-4BE1-9F71-56A77FEB558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ВНИИБЗР</a:t>
            </a: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337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niibzr.ru/" TargetMode="External"/><Relationship Id="rId2" Type="http://schemas.openxmlformats.org/officeDocument/2006/relationships/hyperlink" Target="mailto:vniibzr-conference-2018@mail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vniibzr.ru/ru/10-ya-mezhdunarodnaya-konferenciy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33477"/>
            <a:ext cx="9144000" cy="3195787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cs typeface="Arial" panose="020B0604020202020204" pitchFamily="34" charset="0"/>
              </a:rPr>
              <a:t>10-ая </a:t>
            </a:r>
            <a:r>
              <a:rPr lang="de-DE" sz="2600" b="1" dirty="0" err="1" smtClean="0">
                <a:cs typeface="Arial" panose="020B0604020202020204" pitchFamily="34" charset="0"/>
              </a:rPr>
              <a:t>Международн</a:t>
            </a:r>
            <a:r>
              <a:rPr lang="ru-RU" sz="2600" b="1" dirty="0" err="1" smtClean="0">
                <a:cs typeface="Arial" panose="020B0604020202020204" pitchFamily="34" charset="0"/>
              </a:rPr>
              <a:t>ая</a:t>
            </a:r>
            <a:r>
              <a:rPr lang="de-DE" sz="2600" b="1" dirty="0" smtClean="0">
                <a:cs typeface="Arial" panose="020B0604020202020204" pitchFamily="34" charset="0"/>
              </a:rPr>
              <a:t> </a:t>
            </a:r>
            <a:r>
              <a:rPr lang="de-DE" sz="2600" b="1" dirty="0" err="1" smtClean="0">
                <a:cs typeface="Arial" panose="020B0604020202020204" pitchFamily="34" charset="0"/>
              </a:rPr>
              <a:t>научно-практическ</a:t>
            </a:r>
            <a:r>
              <a:rPr lang="ru-RU" sz="2600" b="1" dirty="0" err="1" smtClean="0">
                <a:cs typeface="Arial" panose="020B0604020202020204" pitchFamily="34" charset="0"/>
              </a:rPr>
              <a:t>ая</a:t>
            </a:r>
            <a:r>
              <a:rPr lang="de-DE" sz="2600" b="1" dirty="0" smtClean="0">
                <a:cs typeface="Arial" panose="020B0604020202020204" pitchFamily="34" charset="0"/>
              </a:rPr>
              <a:t> </a:t>
            </a:r>
            <a:r>
              <a:rPr lang="de-DE" sz="2600" b="1" dirty="0" err="1" smtClean="0">
                <a:cs typeface="Arial" panose="020B0604020202020204" pitchFamily="34" charset="0"/>
              </a:rPr>
              <a:t>конференци</a:t>
            </a:r>
            <a:r>
              <a:rPr lang="ru-RU" sz="2600" b="1" dirty="0" smtClean="0">
                <a:cs typeface="Arial" panose="020B0604020202020204" pitchFamily="34" charset="0"/>
              </a:rPr>
              <a:t>я</a:t>
            </a:r>
            <a:br>
              <a:rPr lang="ru-RU" sz="2600" b="1" dirty="0" smtClean="0">
                <a:cs typeface="Arial" panose="020B0604020202020204" pitchFamily="34" charset="0"/>
              </a:rPr>
            </a:br>
            <a:r>
              <a:rPr lang="ru-RU" sz="2600" b="1" dirty="0">
                <a:cs typeface="Arial" panose="020B0604020202020204" pitchFamily="34" charset="0"/>
              </a:rPr>
              <a:t/>
            </a:r>
            <a:br>
              <a:rPr lang="ru-RU" sz="2600" b="1" dirty="0">
                <a:cs typeface="Arial" panose="020B0604020202020204" pitchFamily="34" charset="0"/>
              </a:rPr>
            </a:br>
            <a:r>
              <a:rPr lang="ru-RU" sz="2600" dirty="0" smtClean="0">
                <a:cs typeface="Arial" panose="020B0604020202020204" pitchFamily="34" charset="0"/>
              </a:rPr>
              <a:t>«</a:t>
            </a:r>
            <a:r>
              <a:rPr lang="de-DE" sz="2600" b="1" dirty="0" smtClean="0">
                <a:cs typeface="Arial" panose="020B0604020202020204" pitchFamily="34" charset="0"/>
              </a:rPr>
              <a:t>Б</a:t>
            </a:r>
            <a:r>
              <a:rPr lang="ru-RU" sz="2600" b="1" dirty="0" err="1" smtClean="0">
                <a:cs typeface="Arial" panose="020B0604020202020204" pitchFamily="34" charset="0"/>
              </a:rPr>
              <a:t>иологическая</a:t>
            </a:r>
            <a:r>
              <a:rPr lang="de-DE" sz="2600" b="1" dirty="0" smtClean="0">
                <a:cs typeface="Arial" panose="020B0604020202020204" pitchFamily="34" charset="0"/>
              </a:rPr>
              <a:t> </a:t>
            </a:r>
            <a:r>
              <a:rPr lang="ru-RU" sz="2600" b="1" dirty="0" smtClean="0">
                <a:cs typeface="Arial" panose="020B0604020202020204" pitchFamily="34" charset="0"/>
              </a:rPr>
              <a:t>защита растений</a:t>
            </a:r>
            <a:r>
              <a:rPr lang="de-DE" sz="2600" b="1" dirty="0" smtClean="0">
                <a:cs typeface="Arial" panose="020B0604020202020204" pitchFamily="34" charset="0"/>
              </a:rPr>
              <a:t> – </a:t>
            </a:r>
            <a:r>
              <a:rPr lang="ru-RU" sz="2600" dirty="0" smtClean="0">
                <a:cs typeface="Arial" panose="020B0604020202020204" pitchFamily="34" charset="0"/>
              </a:rPr>
              <a:t/>
            </a:r>
            <a:br>
              <a:rPr lang="ru-RU" sz="2600" dirty="0" smtClean="0">
                <a:cs typeface="Arial" panose="020B0604020202020204" pitchFamily="34" charset="0"/>
              </a:rPr>
            </a:br>
            <a:r>
              <a:rPr lang="ru-RU" sz="2600" b="1" dirty="0" smtClean="0">
                <a:cs typeface="Arial" panose="020B0604020202020204" pitchFamily="34" charset="0"/>
              </a:rPr>
              <a:t>основа стабилизации </a:t>
            </a:r>
            <a:r>
              <a:rPr lang="ru-RU" sz="2600" b="1" dirty="0" err="1" smtClean="0">
                <a:cs typeface="Arial" panose="020B0604020202020204" pitchFamily="34" charset="0"/>
              </a:rPr>
              <a:t>агроэкосистем</a:t>
            </a:r>
            <a:r>
              <a:rPr lang="ru-RU" sz="2600" b="1" dirty="0" smtClean="0">
                <a:cs typeface="Arial" panose="020B0604020202020204" pitchFamily="34" charset="0"/>
              </a:rPr>
              <a:t>.</a:t>
            </a:r>
            <a:br>
              <a:rPr lang="ru-RU" sz="2600" b="1" dirty="0" smtClean="0">
                <a:cs typeface="Arial" panose="020B0604020202020204" pitchFamily="34" charset="0"/>
              </a:rPr>
            </a:br>
            <a:r>
              <a:rPr lang="ru-RU" sz="2600" b="1" dirty="0" smtClean="0">
                <a:cs typeface="Arial" panose="020B0604020202020204" pitchFamily="34" charset="0"/>
              </a:rPr>
              <a:t> Становление и перспективы развития </a:t>
            </a:r>
            <a:br>
              <a:rPr lang="ru-RU" sz="2600" b="1" dirty="0" smtClean="0">
                <a:cs typeface="Arial" panose="020B0604020202020204" pitchFamily="34" charset="0"/>
              </a:rPr>
            </a:br>
            <a:r>
              <a:rPr lang="ru-RU" sz="2600" b="1" dirty="0" smtClean="0">
                <a:cs typeface="Arial" panose="020B0604020202020204" pitchFamily="34" charset="0"/>
              </a:rPr>
              <a:t>органического земледелия</a:t>
            </a:r>
            <a:br>
              <a:rPr lang="ru-RU" sz="2600" b="1" dirty="0" smtClean="0">
                <a:cs typeface="Arial" panose="020B0604020202020204" pitchFamily="34" charset="0"/>
              </a:rPr>
            </a:br>
            <a:r>
              <a:rPr lang="ru-RU" sz="2600" b="1" dirty="0" smtClean="0">
                <a:cs typeface="Arial" panose="020B0604020202020204" pitchFamily="34" charset="0"/>
              </a:rPr>
              <a:t> в Российской Федерации»</a:t>
            </a:r>
            <a:endParaRPr lang="ru-RU" sz="2600" dirty="0"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5524362"/>
            <a:ext cx="5752728" cy="104791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11-14 сентября 2018г.</a:t>
            </a:r>
          </a:p>
          <a:p>
            <a:pPr>
              <a:spcBef>
                <a:spcPts val="0"/>
              </a:spcBef>
            </a:pPr>
            <a:r>
              <a:rPr lang="ru-RU" sz="2600" b="1" dirty="0" smtClean="0">
                <a:solidFill>
                  <a:schemeClr val="tx1"/>
                </a:solidFill>
              </a:rPr>
              <a:t> г. Краснодар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826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b="1" dirty="0" smtClean="0">
                <a:ln w="9525">
                  <a:noFill/>
                  <a:prstDash val="solid"/>
                </a:ln>
                <a:solidFill>
                  <a:prstClr val="black"/>
                </a:solidFill>
                <a:cs typeface="Arial" panose="020B0604020202020204" pitchFamily="34" charset="0"/>
              </a:rPr>
              <a:t>ФГБНУ «Всероссийский научно-исследовательский институт</a:t>
            </a:r>
          </a:p>
          <a:p>
            <a:pPr algn="ctr">
              <a:lnSpc>
                <a:spcPts val="3000"/>
              </a:lnSpc>
            </a:pPr>
            <a:r>
              <a:rPr lang="ru-RU" b="1" dirty="0" smtClean="0">
                <a:ln w="9525">
                  <a:noFill/>
                  <a:prstDash val="solid"/>
                </a:ln>
                <a:solidFill>
                  <a:prstClr val="black"/>
                </a:solidFill>
                <a:cs typeface="Arial" panose="020B0604020202020204" pitchFamily="34" charset="0"/>
              </a:rPr>
              <a:t> биологической  защиты растений»</a:t>
            </a:r>
            <a:endParaRPr lang="ru-RU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 descr="лого_нии_защиты_растений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857232"/>
            <a:ext cx="1571636" cy="1571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38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2700" y="428604"/>
            <a:ext cx="446244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4000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anose="020B0604020202020204" pitchFamily="34" charset="0"/>
              </a:rPr>
              <a:t>О</a:t>
            </a:r>
            <a:r>
              <a:rPr lang="ru-RU" sz="4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anose="020B0604020202020204" pitchFamily="34" charset="0"/>
              </a:rPr>
              <a:t>рганизаторы</a:t>
            </a:r>
            <a:endParaRPr lang="ru-RU" sz="4000" dirty="0">
              <a:ln w="12700">
                <a:noFill/>
                <a:prstDash val="solid"/>
              </a:ln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62" y="3927970"/>
            <a:ext cx="4357718" cy="13584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824945" y="3923418"/>
            <a:ext cx="2532741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 науки и молодежной политики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Краснодарского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</a:t>
            </a:r>
            <a:endParaRPr 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571612"/>
            <a:ext cx="3802224" cy="100013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0" y="3643314"/>
            <a:ext cx="1535426" cy="1512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6380" y="3071810"/>
            <a:ext cx="3818521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Министерство </a:t>
            </a:r>
            <a:r>
              <a:rPr lang="ru-RU" sz="1600" b="1" dirty="0" smtClean="0"/>
              <a:t>сельского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хозяйства Российской Федерации  </a:t>
            </a:r>
            <a:endParaRPr lang="ru-RU" b="1" dirty="0"/>
          </a:p>
        </p:txBody>
      </p:sp>
      <p:pic>
        <p:nvPicPr>
          <p:cNvPr id="23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75526" y="2842233"/>
            <a:ext cx="1082292" cy="101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="" xmlns:a14="http://schemas.microsoft.com/office/drawing/2010/main">
                  <a14:imgLayer r:embed="rId10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4876" y="1615813"/>
            <a:ext cx="3656468" cy="10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11755" y="5420714"/>
            <a:ext cx="377508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5720" y="2571744"/>
            <a:ext cx="3748701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7158" y="5156622"/>
            <a:ext cx="4381306" cy="134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 descr="лого_нии_защиты_растений-01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358082" y="71414"/>
            <a:ext cx="1571636" cy="1571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9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К участию в конференции </a:t>
            </a:r>
            <a:r>
              <a:rPr lang="ru-RU" dirty="0" smtClean="0"/>
              <a:t>приглашаются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14580"/>
            <a:ext cx="8229600" cy="368618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представители </a:t>
            </a:r>
            <a:r>
              <a:rPr lang="ru-RU" sz="2800" dirty="0"/>
              <a:t>российских и зарубежных научно-исследовательских </a:t>
            </a:r>
            <a:r>
              <a:rPr lang="ru-RU" sz="2800" dirty="0" smtClean="0"/>
              <a:t>учреждений; </a:t>
            </a:r>
            <a:r>
              <a:rPr lang="ru-RU" sz="2800" dirty="0"/>
              <a:t>учреждений высшего профессионального </a:t>
            </a:r>
            <a:r>
              <a:rPr lang="ru-RU" sz="2800" dirty="0" smtClean="0"/>
              <a:t>образования; </a:t>
            </a:r>
            <a:r>
              <a:rPr lang="ru-RU" sz="2800" dirty="0"/>
              <a:t>сельскохозяйственных предприятий и организаций, осуществляющих научно-исследовательскую и практическую деятельность в области защиты растений, биотехнологии, </a:t>
            </a:r>
            <a:r>
              <a:rPr lang="ru-RU" sz="2800" dirty="0" err="1"/>
              <a:t>экотоксикологии</a:t>
            </a:r>
            <a:r>
              <a:rPr lang="ru-RU" sz="2800" dirty="0"/>
              <a:t>, органической </a:t>
            </a:r>
            <a:r>
              <a:rPr lang="ru-RU" sz="2800" dirty="0" smtClean="0"/>
              <a:t>химии; производители СЗР</a:t>
            </a:r>
          </a:p>
        </p:txBody>
      </p:sp>
      <p:pic>
        <p:nvPicPr>
          <p:cNvPr id="5" name="Рисунок 4" descr="лого_нии_защиты_растений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14"/>
            <a:ext cx="1571636" cy="1571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173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Задача конференции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5952"/>
            <a:ext cx="8229600" cy="268605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рассмотрение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последних отечественных и мировых достижений в области производства и </a:t>
            </a:r>
            <a:r>
              <a:rPr lang="ru-RU" sz="2800" dirty="0">
                <a:cs typeface="Arial" panose="020B0604020202020204" pitchFamily="34" charset="0"/>
              </a:rPr>
              <a:t>применения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биологических средств защиты растений для технологий органического сельского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хозяйства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лого_нии_защиты_растений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14"/>
            <a:ext cx="1571636" cy="1571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29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73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>
                <a:cs typeface="Arial" panose="020B0604020202020204" pitchFamily="34" charset="0"/>
              </a:rPr>
              <a:t>Основные тематические направления </a:t>
            </a:r>
            <a:r>
              <a:rPr lang="ru-RU" sz="4000" dirty="0" smtClean="0">
                <a:cs typeface="Arial" panose="020B0604020202020204" pitchFamily="34" charset="0"/>
              </a:rPr>
              <a:t>конференции</a:t>
            </a:r>
            <a:endParaRPr lang="ru-RU" sz="4000" dirty="0"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624810"/>
            <a:ext cx="8784976" cy="4947462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1800" dirty="0" smtClean="0">
                <a:cs typeface="Arial" panose="020B0604020202020204" pitchFamily="34" charset="0"/>
              </a:rPr>
              <a:t>Разработка </a:t>
            </a:r>
            <a:r>
              <a:rPr lang="ru-RU" sz="1800" dirty="0">
                <a:cs typeface="Arial" panose="020B0604020202020204" pitchFamily="34" charset="0"/>
              </a:rPr>
              <a:t>новейших технологий фитосанитарного мониторинга с использованием дистанционных измерений с помощью БПЛА и молекулярно-генетических </a:t>
            </a:r>
            <a:r>
              <a:rPr lang="ru-RU" sz="1800" dirty="0" smtClean="0">
                <a:cs typeface="Arial" panose="020B0604020202020204" pitchFamily="34" charset="0"/>
              </a:rPr>
              <a:t>методов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 smtClean="0">
                <a:cs typeface="Arial" panose="020B0604020202020204" pitchFamily="34" charset="0"/>
              </a:rPr>
              <a:t>Биоразнообразие </a:t>
            </a:r>
            <a:r>
              <a:rPr lang="ru-RU" sz="1800" dirty="0">
                <a:cs typeface="Arial" panose="020B0604020202020204" pitchFamily="34" charset="0"/>
              </a:rPr>
              <a:t>экосистем – основа развития производства биологических средств защиты растений и естественной биоценотической </a:t>
            </a:r>
            <a:r>
              <a:rPr lang="ru-RU" sz="1800" dirty="0" smtClean="0">
                <a:cs typeface="Arial" panose="020B0604020202020204" pitchFamily="34" charset="0"/>
              </a:rPr>
              <a:t>регуляции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 smtClean="0">
                <a:cs typeface="Arial" panose="020B0604020202020204" pitchFamily="34" charset="0"/>
              </a:rPr>
              <a:t>Разработка </a:t>
            </a:r>
            <a:r>
              <a:rPr lang="ru-RU" sz="1800" dirty="0">
                <a:cs typeface="Arial" panose="020B0604020202020204" pitchFamily="34" charset="0"/>
              </a:rPr>
              <a:t>ассортимента биологических средств защиты растений на основе полезных организмов и веществ природного происхождения для органического сельского </a:t>
            </a:r>
            <a:r>
              <a:rPr lang="ru-RU" sz="1800" dirty="0" smtClean="0">
                <a:cs typeface="Arial" panose="020B0604020202020204" pitchFamily="34" charset="0"/>
              </a:rPr>
              <a:t>хозяйства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 smtClean="0">
                <a:cs typeface="Arial" panose="020B0604020202020204" pitchFamily="34" charset="0"/>
              </a:rPr>
              <a:t>Подбор  </a:t>
            </a:r>
            <a:r>
              <a:rPr lang="ru-RU" sz="1800" dirty="0">
                <a:cs typeface="Arial" panose="020B0604020202020204" pitchFamily="34" charset="0"/>
              </a:rPr>
              <a:t>устойчивых к вредным организмам сортов сельскохозяйственных культур для применения в технологиях органического сельского </a:t>
            </a:r>
            <a:r>
              <a:rPr lang="ru-RU" sz="1800" dirty="0" smtClean="0">
                <a:cs typeface="Arial" panose="020B0604020202020204" pitchFamily="34" charset="0"/>
              </a:rPr>
              <a:t>хозяйства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 smtClean="0">
                <a:cs typeface="Arial" panose="020B0604020202020204" pitchFamily="34" charset="0"/>
              </a:rPr>
              <a:t>Разработка </a:t>
            </a:r>
            <a:r>
              <a:rPr lang="ru-RU" sz="1800" dirty="0">
                <a:cs typeface="Arial" panose="020B0604020202020204" pitchFamily="34" charset="0"/>
              </a:rPr>
              <a:t>комплексных систем биологической защиты сельскохозяйственных культур для технологий органического сельского </a:t>
            </a:r>
            <a:r>
              <a:rPr lang="ru-RU" sz="1800" dirty="0" smtClean="0">
                <a:cs typeface="Arial" panose="020B0604020202020204" pitchFamily="34" charset="0"/>
              </a:rPr>
              <a:t>хозяйства</a:t>
            </a:r>
            <a:endParaRPr lang="ru-RU" sz="1800" dirty="0"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>
                <a:cs typeface="Arial" panose="020B0604020202020204" pitchFamily="34" charset="0"/>
              </a:rPr>
              <a:t>Экологические и экономические составляющие органического сельского хозяйства. Прогрессирующее восстановление плодородия почв, биоразнообразия полезной </a:t>
            </a:r>
            <a:r>
              <a:rPr lang="ru-RU" sz="1800" dirty="0" err="1">
                <a:cs typeface="Arial" panose="020B0604020202020204" pitchFamily="34" charset="0"/>
              </a:rPr>
              <a:t>биоты</a:t>
            </a:r>
            <a:r>
              <a:rPr lang="ru-RU" sz="1800" dirty="0">
                <a:cs typeface="Arial" panose="020B0604020202020204" pitchFamily="34" charset="0"/>
              </a:rPr>
              <a:t> и естественной биоценотической </a:t>
            </a:r>
            <a:r>
              <a:rPr lang="ru-RU" sz="1800" dirty="0" smtClean="0">
                <a:cs typeface="Arial" panose="020B0604020202020204" pitchFamily="34" charset="0"/>
              </a:rPr>
              <a:t>регуляции</a:t>
            </a:r>
            <a:endParaRPr lang="ru-RU" sz="1800" dirty="0"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>
                <a:cs typeface="Arial" panose="020B0604020202020204" pitchFamily="34" charset="0"/>
              </a:rPr>
              <a:t>Сертификация органических с.-х. предприятий и продукции. Примеры успешного ведения и развития органического земледелия в </a:t>
            </a:r>
            <a:r>
              <a:rPr lang="ru-RU" sz="1800" dirty="0" smtClean="0">
                <a:cs typeface="Arial" panose="020B0604020202020204" pitchFamily="34" charset="0"/>
              </a:rPr>
              <a:t>России</a:t>
            </a:r>
            <a:endParaRPr lang="ru-RU" sz="1800" dirty="0">
              <a:cs typeface="Arial" panose="020B0604020202020204" pitchFamily="34" charset="0"/>
            </a:endParaRPr>
          </a:p>
        </p:txBody>
      </p:sp>
      <p:pic>
        <p:nvPicPr>
          <p:cNvPr id="6" name="Рисунок 5" descr="лого_нии_защиты_растений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71414"/>
            <a:ext cx="1571636" cy="1571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621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08912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cs typeface="Arial" panose="020B0604020202020204" pitchFamily="34" charset="0"/>
              </a:rPr>
              <a:t>В рамках конференции будут организованы</a:t>
            </a:r>
            <a:endParaRPr lang="ru-RU" sz="4000" dirty="0"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204311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cs typeface="Arial" panose="020B0604020202020204" pitchFamily="34" charset="0"/>
              </a:rPr>
              <a:t>выставка-презентация</a:t>
            </a:r>
            <a:r>
              <a:rPr lang="ru-RU" sz="2800" dirty="0" smtClean="0">
                <a:cs typeface="Arial" panose="020B0604020202020204" pitchFamily="34" charset="0"/>
              </a:rPr>
              <a:t> </a:t>
            </a:r>
            <a:r>
              <a:rPr lang="ru-RU" sz="2800" dirty="0">
                <a:cs typeface="Arial" panose="020B0604020202020204" pitchFamily="34" charset="0"/>
              </a:rPr>
              <a:t>новых биологических и </a:t>
            </a:r>
            <a:r>
              <a:rPr lang="ru-RU" sz="2800" dirty="0" err="1">
                <a:cs typeface="Arial" panose="020B0604020202020204" pitchFamily="34" charset="0"/>
              </a:rPr>
              <a:t>биорациональных</a:t>
            </a:r>
            <a:r>
              <a:rPr lang="ru-RU" sz="2800" dirty="0">
                <a:cs typeface="Arial" panose="020B0604020202020204" pitchFamily="34" charset="0"/>
              </a:rPr>
              <a:t> </a:t>
            </a:r>
            <a:r>
              <a:rPr lang="ru-RU" sz="2800" dirty="0" smtClean="0">
                <a:cs typeface="Arial" panose="020B0604020202020204" pitchFamily="34" charset="0"/>
              </a:rPr>
              <a:t>средств </a:t>
            </a:r>
            <a:r>
              <a:rPr lang="ru-RU" sz="2800" dirty="0">
                <a:cs typeface="Arial" panose="020B0604020202020204" pitchFamily="34" charset="0"/>
              </a:rPr>
              <a:t>защиты </a:t>
            </a:r>
            <a:r>
              <a:rPr lang="ru-RU" sz="2800" dirty="0" smtClean="0">
                <a:cs typeface="Arial" panose="020B0604020202020204" pitchFamily="34" charset="0"/>
              </a:rPr>
              <a:t>растений и технологий их применения</a:t>
            </a:r>
          </a:p>
          <a:p>
            <a:r>
              <a:rPr lang="ru-RU" sz="2800" b="1" dirty="0" smtClean="0">
                <a:cs typeface="Arial" panose="020B0604020202020204" pitchFamily="34" charset="0"/>
              </a:rPr>
              <a:t>школа молодых ученых </a:t>
            </a:r>
            <a:endParaRPr lang="ru-RU" sz="2800" b="1" dirty="0">
              <a:cs typeface="Arial" panose="020B0604020202020204" pitchFamily="34" charset="0"/>
            </a:endParaRPr>
          </a:p>
        </p:txBody>
      </p:sp>
      <p:pic>
        <p:nvPicPr>
          <p:cNvPr id="2050" name="Picture 2" descr="D:\документы Кремнева\фото\фото 2014\Фото Конференции 2014\DSC_63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4143380"/>
            <a:ext cx="2588401" cy="1714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документы Кремнева\фото\фото 2014\Фото Конференции 2014\DSC_639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43240" y="4143380"/>
            <a:ext cx="2973432" cy="1753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4143380"/>
            <a:ext cx="2643206" cy="1750695"/>
          </a:xfrm>
          <a:prstGeom prst="rect">
            <a:avLst/>
          </a:prstGeom>
        </p:spPr>
      </p:pic>
      <p:pic>
        <p:nvPicPr>
          <p:cNvPr id="8" name="Рисунок 7" descr="лого_нии_защиты_растений-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58082" y="71414"/>
            <a:ext cx="1571636" cy="1571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07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Наш адрес: 350039, Краснодар-39, ВНИИБЗР, Тел.: (861) 228-17-75; </a:t>
            </a:r>
            <a:r>
              <a:rPr lang="ru-RU" dirty="0" smtClean="0"/>
              <a:t>228-17-76</a:t>
            </a:r>
          </a:p>
          <a:p>
            <a:r>
              <a:rPr lang="ru-RU" dirty="0" smtClean="0"/>
              <a:t>факс </a:t>
            </a:r>
            <a:r>
              <a:rPr lang="ru-RU" dirty="0"/>
              <a:t>(861) 228-17-76.      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Оргкомитет:</a:t>
            </a:r>
          </a:p>
          <a:p>
            <a:pPr marL="0" indent="0">
              <a:buNone/>
            </a:pPr>
            <a:r>
              <a:rPr lang="en-US" dirty="0" smtClean="0"/>
              <a:t>e-mail</a:t>
            </a:r>
            <a:r>
              <a:rPr lang="en-US" dirty="0"/>
              <a:t>: </a:t>
            </a:r>
            <a:r>
              <a:rPr lang="en-US" u="sng" dirty="0" smtClean="0">
                <a:hlinkClick r:id="rId2"/>
              </a:rPr>
              <a:t>vniibzr-conference-2018@mail.ru</a:t>
            </a:r>
            <a:endParaRPr lang="ru-RU" u="sng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</a:t>
            </a:r>
            <a:r>
              <a:rPr lang="ru-RU" dirty="0">
                <a:hlinkClick r:id="rId3"/>
              </a:rPr>
              <a:t>.</a:t>
            </a:r>
            <a:r>
              <a:rPr lang="en-US" dirty="0" err="1">
                <a:hlinkClick r:id="rId3"/>
              </a:rPr>
              <a:t>vniibzr</a:t>
            </a:r>
            <a:r>
              <a:rPr lang="ru-RU" dirty="0">
                <a:hlinkClick r:id="rId3"/>
              </a:rPr>
              <a:t>.</a:t>
            </a:r>
            <a:r>
              <a:rPr lang="en-US" dirty="0" err="1" smtClean="0">
                <a:hlinkClick r:id="rId3"/>
              </a:rPr>
              <a:t>ru</a:t>
            </a:r>
            <a:endParaRPr lang="ru-RU" dirty="0" smtClean="0"/>
          </a:p>
          <a:p>
            <a:pPr marL="0" indent="0">
              <a:buNone/>
            </a:pPr>
            <a:r>
              <a:rPr lang="en-US" sz="2800" dirty="0" smtClean="0">
                <a:hlinkClick r:id="rId4"/>
              </a:rPr>
              <a:t>http://www.vniibzr.ru/ru/10-ya-mezhdunarodnaya-konferenciya/</a:t>
            </a:r>
            <a:endParaRPr lang="ru-RU" sz="2800" dirty="0" smtClean="0"/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8941" y="500042"/>
            <a:ext cx="63318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>
                <a:latin typeface="+mj-lt"/>
                <a:cs typeface="Arial" panose="020B0604020202020204" pitchFamily="34" charset="0"/>
              </a:rPr>
              <a:t>Срок </a:t>
            </a:r>
            <a:r>
              <a:rPr lang="ru-RU" sz="2600" b="1" dirty="0" smtClean="0">
                <a:latin typeface="+mj-lt"/>
                <a:cs typeface="Arial" panose="020B0604020202020204" pitchFamily="34" charset="0"/>
              </a:rPr>
              <a:t>регистрации и </a:t>
            </a:r>
            <a:r>
              <a:rPr lang="ru-RU" sz="2600" b="1" smtClean="0">
                <a:latin typeface="+mj-lt"/>
                <a:cs typeface="Arial" panose="020B0604020202020204" pitchFamily="34" charset="0"/>
              </a:rPr>
              <a:t>подачи материалов -  </a:t>
            </a:r>
            <a:endParaRPr lang="ru-RU" sz="2600" b="1" dirty="0" smtClean="0">
              <a:latin typeface="+mj-lt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+mj-lt"/>
                <a:cs typeface="Arial" panose="020B0604020202020204" pitchFamily="34" charset="0"/>
              </a:rPr>
              <a:t>до </a:t>
            </a:r>
            <a:r>
              <a:rPr lang="ru-RU" sz="2600" b="1" dirty="0">
                <a:latin typeface="+mj-lt"/>
                <a:cs typeface="Arial" panose="020B0604020202020204" pitchFamily="34" charset="0"/>
              </a:rPr>
              <a:t>5 июня 2018 г. </a:t>
            </a:r>
          </a:p>
        </p:txBody>
      </p:sp>
      <p:pic>
        <p:nvPicPr>
          <p:cNvPr id="6" name="Рисунок 5" descr="лого_нии_защиты_растений-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58082" y="71414"/>
            <a:ext cx="1571636" cy="1571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28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292</Words>
  <Application>Microsoft Office PowerPoint</Application>
  <PresentationFormat>Экран (4:3)</PresentationFormat>
  <Paragraphs>35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10-ая Международная научно-практическая конференция  «Биологическая защита растений –  основа стабилизации агроэкосистем.  Становление и перспективы развития  органического земледелия  в Российской Федерации»</vt:lpstr>
      <vt:lpstr>Слайд 2</vt:lpstr>
      <vt:lpstr>К участию в конференции приглашаются</vt:lpstr>
      <vt:lpstr>Задача конференции </vt:lpstr>
      <vt:lpstr>Основные тематические направления конференции</vt:lpstr>
      <vt:lpstr>В рамках конференции будут организованы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10-ая Международная научно-практическая конференция  «Биологическая защита растений –  основа стабилизации агроэкосистем»  Становление и перспективы развития органического земледелия  в Российской федерации</dc:title>
  <dc:creator>OK</dc:creator>
  <cp:lastModifiedBy>AM</cp:lastModifiedBy>
  <cp:revision>47</cp:revision>
  <cp:lastPrinted>2018-03-06T14:54:03Z</cp:lastPrinted>
  <dcterms:created xsi:type="dcterms:W3CDTF">2018-02-28T12:05:50Z</dcterms:created>
  <dcterms:modified xsi:type="dcterms:W3CDTF">2018-04-03T11:53:00Z</dcterms:modified>
</cp:coreProperties>
</file>